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666456A-0191-4097-99D6-155AFF4A6770}">
  <a:tblStyle styleId="{C666456A-0191-4097-99D6-155AFF4A6770}" styleName="Table_0">
    <a:wholeTbl>
      <a:tcTxStyle>
        <a:font>
          <a:latin typeface="Arial"/>
          <a:ea typeface="Arial"/>
          <a:cs typeface="Arial"/>
        </a:font>
        <a:srgbClr val="000000"/>
      </a:tcTxStyle>
      <a:tcStyle>
        <a:tcBdr>
          <a:left>
            <a:ln cap="flat" cmpd="sng">
              <a:solidFill>
                <a:srgbClr val="000000"/>
              </a:solidFill>
              <a:prstDash val="solid"/>
              <a:round/>
              <a:headEnd len="sm" w="sm" type="none"/>
              <a:tailEnd len="sm" w="sm" type="none"/>
            </a:ln>
          </a:left>
          <a:right>
            <a:ln cap="flat" cmpd="sng">
              <a:solidFill>
                <a:srgbClr val="000000"/>
              </a:solidFill>
              <a:prstDash val="solid"/>
              <a:round/>
              <a:headEnd len="sm" w="sm" type="none"/>
              <a:tailEnd len="sm" w="sm" type="none"/>
            </a:ln>
          </a:right>
          <a:top>
            <a:ln cap="flat" cmpd="sng">
              <a:solidFill>
                <a:srgbClr val="000000"/>
              </a:solidFill>
              <a:prstDash val="solid"/>
              <a:round/>
              <a:headEnd len="sm" w="sm" type="none"/>
              <a:tailEnd len="sm" w="sm" type="none"/>
            </a:ln>
          </a:top>
          <a:bottom>
            <a:ln cap="flat" cmpd="sng">
              <a:solidFill>
                <a:srgbClr val="000000"/>
              </a:solidFill>
              <a:prstDash val="solid"/>
              <a:round/>
              <a:headEnd len="sm" w="sm" type="none"/>
              <a:tailEnd len="sm" w="sm" type="none"/>
            </a:ln>
          </a:bottom>
          <a:insideH>
            <a:ln cap="flat" cmpd="sng">
              <a:solidFill>
                <a:srgbClr val="000000"/>
              </a:solidFill>
              <a:prstDash val="solid"/>
              <a:round/>
              <a:headEnd len="sm" w="sm" type="none"/>
              <a:tailEnd len="sm" w="sm" type="none"/>
            </a:ln>
          </a:insideH>
          <a:insideV>
            <a:ln cap="flat" cmpd="sng">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40853b2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40853b2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1669d728ff_2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1669d728ff_2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1669d728ff_2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1669d728ff_2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669d728f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669d728f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669d728ff_2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669d728ff_2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669d728f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669d728f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1669d728ff_2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1669d728ff_2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1669d728ff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1669d728ff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669d728ff_2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669d728ff_2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1669d728ff_2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1669d728ff_2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669d728ff_2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669d728ff_2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keras.io/api/models/sequentia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Keras &amp; PyTorch Tutorial For IST700</a:t>
            </a:r>
            <a:endParaRPr/>
          </a:p>
        </p:txBody>
      </p:sp>
      <p:sp>
        <p:nvSpPr>
          <p:cNvPr id="55" name="Google Shape;55;p13"/>
          <p:cNvSpPr txBox="1"/>
          <p:nvPr>
            <p:ph idx="1" type="subTitle"/>
          </p:nvPr>
        </p:nvSpPr>
        <p:spPr>
          <a:xfrm>
            <a:off x="311700" y="2834125"/>
            <a:ext cx="8520600" cy="1076100"/>
          </a:xfrm>
          <a:prstGeom prst="rect">
            <a:avLst/>
          </a:prstGeom>
        </p:spPr>
        <p:txBody>
          <a:bodyPr anchorCtr="0" anchor="t" bIns="91425" lIns="91425" spcFirstLastPara="1" rIns="91425" wrap="square" tIns="91425">
            <a:normAutofit fontScale="77500" lnSpcReduction="20000"/>
          </a:bodyPr>
          <a:lstStyle/>
          <a:p>
            <a:pPr indent="0" lvl="0" marL="0" rtl="0" algn="ctr">
              <a:spcBef>
                <a:spcPts val="0"/>
              </a:spcBef>
              <a:spcAft>
                <a:spcPts val="0"/>
              </a:spcAft>
              <a:buNone/>
            </a:pPr>
            <a:r>
              <a:rPr lang="en"/>
              <a:t>Jinfen Li</a:t>
            </a:r>
            <a:endParaRPr/>
          </a:p>
          <a:p>
            <a:pPr indent="0" lvl="0" marL="0" rtl="0" algn="ctr">
              <a:spcBef>
                <a:spcPts val="0"/>
              </a:spcBef>
              <a:spcAft>
                <a:spcPts val="0"/>
              </a:spcAft>
              <a:buNone/>
            </a:pPr>
            <a:r>
              <a:rPr lang="en" sz="2194"/>
              <a:t>School of Information Studies</a:t>
            </a:r>
            <a:endParaRPr sz="2194"/>
          </a:p>
          <a:p>
            <a:pPr indent="0" lvl="0" marL="0" rtl="0" algn="ctr">
              <a:spcBef>
                <a:spcPts val="0"/>
              </a:spcBef>
              <a:spcAft>
                <a:spcPts val="0"/>
              </a:spcAft>
              <a:buNone/>
            </a:pPr>
            <a:r>
              <a:rPr lang="en" sz="2194"/>
              <a:t>Syracuse University</a:t>
            </a:r>
            <a:endParaRPr sz="2194"/>
          </a:p>
          <a:p>
            <a:pPr indent="0" lvl="0" marL="0" rtl="0" algn="ctr">
              <a:spcBef>
                <a:spcPts val="0"/>
              </a:spcBef>
              <a:spcAft>
                <a:spcPts val="0"/>
              </a:spcAft>
              <a:buNone/>
            </a:pPr>
            <a:r>
              <a:rPr lang="en" sz="2194"/>
              <a:t>jli284@syr.edu</a:t>
            </a:r>
            <a:endParaRPr sz="2194"/>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Comparison</a:t>
            </a:r>
            <a:endParaRPr/>
          </a:p>
        </p:txBody>
      </p:sp>
      <p:pic>
        <p:nvPicPr>
          <p:cNvPr id="111" name="Google Shape;111;p22"/>
          <p:cNvPicPr preferRelativeResize="0"/>
          <p:nvPr/>
        </p:nvPicPr>
        <p:blipFill>
          <a:blip r:embed="rId3">
            <a:alphaModFix/>
          </a:blip>
          <a:stretch>
            <a:fillRect/>
          </a:stretch>
        </p:blipFill>
        <p:spPr>
          <a:xfrm>
            <a:off x="422925" y="1170125"/>
            <a:ext cx="4638725" cy="3427650"/>
          </a:xfrm>
          <a:prstGeom prst="rect">
            <a:avLst/>
          </a:prstGeom>
          <a:noFill/>
          <a:ln>
            <a:noFill/>
          </a:ln>
        </p:spPr>
      </p:pic>
      <p:pic>
        <p:nvPicPr>
          <p:cNvPr id="112" name="Google Shape;112;p22"/>
          <p:cNvPicPr preferRelativeResize="0"/>
          <p:nvPr/>
        </p:nvPicPr>
        <p:blipFill>
          <a:blip r:embed="rId4">
            <a:alphaModFix/>
          </a:blip>
          <a:stretch>
            <a:fillRect/>
          </a:stretch>
        </p:blipFill>
        <p:spPr>
          <a:xfrm>
            <a:off x="5486900" y="504800"/>
            <a:ext cx="3177425" cy="42893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Resources</a:t>
            </a:r>
            <a:endParaRPr/>
          </a:p>
        </p:txBody>
      </p:sp>
      <p:sp>
        <p:nvSpPr>
          <p:cNvPr id="118" name="Google Shape;118;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01625" lvl="0" marL="457200" rtl="0" algn="l">
              <a:lnSpc>
                <a:spcPct val="100000"/>
              </a:lnSpc>
              <a:spcBef>
                <a:spcPts val="0"/>
              </a:spcBef>
              <a:spcAft>
                <a:spcPts val="0"/>
              </a:spcAft>
              <a:buClr>
                <a:schemeClr val="dk1"/>
              </a:buClr>
              <a:buSzPts val="1150"/>
              <a:buChar char="●"/>
            </a:pPr>
            <a:r>
              <a:rPr lang="en" sz="1150">
                <a:solidFill>
                  <a:schemeClr val="dk1"/>
                </a:solidFill>
              </a:rPr>
              <a:t>https://towardsdatascience.com/comparing-keras-and-pytorch-syntaxes-54b164268466</a:t>
            </a:r>
            <a:endParaRPr sz="1150">
              <a:solidFill>
                <a:schemeClr val="dk1"/>
              </a:solidFill>
            </a:endParaRPr>
          </a:p>
          <a:p>
            <a:pPr indent="-301625" lvl="0" marL="457200" rtl="0" algn="l">
              <a:lnSpc>
                <a:spcPct val="100000"/>
              </a:lnSpc>
              <a:spcBef>
                <a:spcPts val="0"/>
              </a:spcBef>
              <a:spcAft>
                <a:spcPts val="0"/>
              </a:spcAft>
              <a:buClr>
                <a:schemeClr val="dk1"/>
              </a:buClr>
              <a:buSzPts val="1150"/>
              <a:buChar char="●"/>
            </a:pPr>
            <a:r>
              <a:rPr lang="en" sz="1150">
                <a:solidFill>
                  <a:schemeClr val="dk1"/>
                </a:solidFill>
              </a:rPr>
              <a:t>https://www.simplilearn.com/keras-vs-tensorflow-vs-pytorch-article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 of Keras &amp; PyTorch</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Keras is an open source neural network library written in Python. It is capable of running on top of TensorFlow. It is designed to enable fast experiments with deep neural networks</a:t>
            </a:r>
            <a:endParaRPr/>
          </a:p>
          <a:p>
            <a:pPr indent="-342900" lvl="0" marL="457200" rtl="0" algn="l">
              <a:spcBef>
                <a:spcPts val="0"/>
              </a:spcBef>
              <a:spcAft>
                <a:spcPts val="0"/>
              </a:spcAft>
              <a:buSzPts val="1800"/>
              <a:buChar char="●"/>
            </a:pPr>
            <a:r>
              <a:rPr lang="en"/>
              <a:t>PyTorch is an open source machine learning library for Python, based on Torch. It is used for applications such as natural language processing and was developed by Facebook’s AI research group.</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a:t>Prepare the Data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graphicFrame>
        <p:nvGraphicFramePr>
          <p:cNvPr id="71" name="Google Shape;71;p16"/>
          <p:cNvGraphicFramePr/>
          <p:nvPr/>
        </p:nvGraphicFramePr>
        <p:xfrm>
          <a:off x="516263" y="2921825"/>
          <a:ext cx="3000000" cy="3000000"/>
        </p:xfrm>
        <a:graphic>
          <a:graphicData uri="http://schemas.openxmlformats.org/drawingml/2006/table">
            <a:tbl>
              <a:tblPr>
                <a:noFill/>
                <a:tableStyleId>{C666456A-0191-4097-99D6-155AFF4A6770}</a:tableStyleId>
              </a:tblPr>
              <a:tblGrid>
                <a:gridCol w="7764775"/>
              </a:tblGrid>
              <a:tr h="12700">
                <a:tc>
                  <a:txBody>
                    <a:bodyPr/>
                    <a:lstStyle/>
                    <a:p>
                      <a:pPr indent="0" lvl="0" marL="0" rtl="0" algn="l">
                        <a:spcBef>
                          <a:spcPts val="0"/>
                        </a:spcBef>
                        <a:spcAft>
                          <a:spcPts val="0"/>
                        </a:spcAft>
                        <a:buClr>
                          <a:schemeClr val="dk1"/>
                        </a:buClr>
                        <a:buSzPts val="1100"/>
                        <a:buFont typeface="Arial"/>
                        <a:buNone/>
                      </a:pPr>
                      <a:r>
                        <a:rPr lang="en" sz="1300">
                          <a:solidFill>
                            <a:schemeClr val="dk1"/>
                          </a:solidFill>
                        </a:rPr>
                        <a:t># we need to adapt our data for PyTorch</a:t>
                      </a:r>
                      <a:endParaRPr sz="1300">
                        <a:solidFill>
                          <a:schemeClr val="dk1"/>
                        </a:solidFill>
                      </a:endParaRPr>
                    </a:p>
                    <a:p>
                      <a:pPr indent="0" lvl="0" marL="0" rtl="0" algn="l">
                        <a:lnSpc>
                          <a:spcPct val="115000"/>
                        </a:lnSpc>
                        <a:spcBef>
                          <a:spcPts val="0"/>
                        </a:spcBef>
                        <a:spcAft>
                          <a:spcPts val="0"/>
                        </a:spcAft>
                        <a:buNone/>
                      </a:pPr>
                      <a:r>
                        <a:rPr lang="en" sz="1150">
                          <a:solidFill>
                            <a:srgbClr val="955AE7"/>
                          </a:solidFill>
                          <a:highlight>
                            <a:srgbClr val="EFECF4"/>
                          </a:highlight>
                          <a:latin typeface="Consolas"/>
                          <a:ea typeface="Consolas"/>
                          <a:cs typeface="Consolas"/>
                          <a:sym typeface="Consolas"/>
                        </a:rPr>
                        <a:t>from</a:t>
                      </a:r>
                      <a:r>
                        <a:rPr lang="en" sz="1150">
                          <a:solidFill>
                            <a:srgbClr val="585260"/>
                          </a:solidFill>
                          <a:highlight>
                            <a:srgbClr val="EFECF4"/>
                          </a:highlight>
                          <a:latin typeface="Consolas"/>
                          <a:ea typeface="Consolas"/>
                          <a:cs typeface="Consolas"/>
                          <a:sym typeface="Consolas"/>
                        </a:rPr>
                        <a:t> torch.utils.data </a:t>
                      </a:r>
                      <a:r>
                        <a:rPr lang="en" sz="1150">
                          <a:solidFill>
                            <a:srgbClr val="955AE7"/>
                          </a:solidFill>
                          <a:highlight>
                            <a:srgbClr val="EFECF4"/>
                          </a:highlight>
                          <a:latin typeface="Consolas"/>
                          <a:ea typeface="Consolas"/>
                          <a:cs typeface="Consolas"/>
                          <a:sym typeface="Consolas"/>
                        </a:rPr>
                        <a:t>import</a:t>
                      </a:r>
                      <a:r>
                        <a:rPr lang="en" sz="1150">
                          <a:solidFill>
                            <a:srgbClr val="585260"/>
                          </a:solidFill>
                          <a:highlight>
                            <a:srgbClr val="EFECF4"/>
                          </a:highlight>
                          <a:latin typeface="Consolas"/>
                          <a:ea typeface="Consolas"/>
                          <a:cs typeface="Consolas"/>
                          <a:sym typeface="Consolas"/>
                        </a:rPr>
                        <a:t> TensorDataset, DataLoader</a:t>
                      </a:r>
                      <a:br>
                        <a:rPr lang="en" sz="1150">
                          <a:solidFill>
                            <a:srgbClr val="585260"/>
                          </a:solidFill>
                          <a:highlight>
                            <a:srgbClr val="EFECF4"/>
                          </a:highlight>
                          <a:latin typeface="Consolas"/>
                          <a:ea typeface="Consolas"/>
                          <a:cs typeface="Consolas"/>
                          <a:sym typeface="Consolas"/>
                        </a:rPr>
                      </a:br>
                      <a:r>
                        <a:rPr lang="en" sz="1150">
                          <a:solidFill>
                            <a:srgbClr val="585260"/>
                          </a:solidFill>
                          <a:highlight>
                            <a:srgbClr val="EFECF4"/>
                          </a:highlight>
                          <a:latin typeface="Consolas"/>
                          <a:ea typeface="Consolas"/>
                          <a:cs typeface="Consolas"/>
                          <a:sym typeface="Consolas"/>
                        </a:rPr>
                        <a:t>train_data = TensorDataset(torch.from_numpy(x_train), torch.from_numpy(y_train))</a:t>
                      </a:r>
                      <a:br>
                        <a:rPr lang="en" sz="1150">
                          <a:solidFill>
                            <a:srgbClr val="585260"/>
                          </a:solidFill>
                          <a:highlight>
                            <a:srgbClr val="EFECF4"/>
                          </a:highlight>
                          <a:latin typeface="Consolas"/>
                          <a:ea typeface="Consolas"/>
                          <a:cs typeface="Consolas"/>
                          <a:sym typeface="Consolas"/>
                        </a:rPr>
                      </a:br>
                      <a:r>
                        <a:rPr lang="en" sz="1150">
                          <a:solidFill>
                            <a:srgbClr val="585260"/>
                          </a:solidFill>
                          <a:highlight>
                            <a:srgbClr val="EFECF4"/>
                          </a:highlight>
                          <a:latin typeface="Consolas"/>
                          <a:ea typeface="Consolas"/>
                          <a:cs typeface="Consolas"/>
                          <a:sym typeface="Consolas"/>
                        </a:rPr>
                        <a:t>valid_data = TensorDataset(torch.from_numpy(x_val), torch.from_numpy(y_val))</a:t>
                      </a:r>
                      <a:br>
                        <a:rPr lang="en" sz="1150">
                          <a:solidFill>
                            <a:srgbClr val="585260"/>
                          </a:solidFill>
                          <a:highlight>
                            <a:srgbClr val="EFECF4"/>
                          </a:highlight>
                          <a:latin typeface="Consolas"/>
                          <a:ea typeface="Consolas"/>
                          <a:cs typeface="Consolas"/>
                          <a:sym typeface="Consolas"/>
                        </a:rPr>
                      </a:br>
                      <a:r>
                        <a:rPr lang="en" sz="1150">
                          <a:solidFill>
                            <a:srgbClr val="585260"/>
                          </a:solidFill>
                          <a:highlight>
                            <a:srgbClr val="EFECF4"/>
                          </a:highlight>
                          <a:latin typeface="Consolas"/>
                          <a:ea typeface="Consolas"/>
                          <a:cs typeface="Consolas"/>
                          <a:sym typeface="Consolas"/>
                        </a:rPr>
                        <a:t>train_loader = DataLoader(train_data, shuffle=</a:t>
                      </a:r>
                      <a:r>
                        <a:rPr lang="en" sz="1150">
                          <a:solidFill>
                            <a:srgbClr val="955AE7"/>
                          </a:solidFill>
                          <a:highlight>
                            <a:srgbClr val="EFECF4"/>
                          </a:highlight>
                          <a:latin typeface="Consolas"/>
                          <a:ea typeface="Consolas"/>
                          <a:cs typeface="Consolas"/>
                          <a:sym typeface="Consolas"/>
                        </a:rPr>
                        <a:t>True</a:t>
                      </a:r>
                      <a:r>
                        <a:rPr lang="en" sz="1150">
                          <a:solidFill>
                            <a:srgbClr val="585260"/>
                          </a:solidFill>
                          <a:highlight>
                            <a:srgbClr val="EFECF4"/>
                          </a:highlight>
                          <a:latin typeface="Consolas"/>
                          <a:ea typeface="Consolas"/>
                          <a:cs typeface="Consolas"/>
                          <a:sym typeface="Consolas"/>
                        </a:rPr>
                        <a:t>, batch_size=batch_size, drop_last=</a:t>
                      </a:r>
                      <a:r>
                        <a:rPr lang="en" sz="1150">
                          <a:solidFill>
                            <a:srgbClr val="955AE7"/>
                          </a:solidFill>
                          <a:highlight>
                            <a:srgbClr val="EFECF4"/>
                          </a:highlight>
                          <a:latin typeface="Consolas"/>
                          <a:ea typeface="Consolas"/>
                          <a:cs typeface="Consolas"/>
                          <a:sym typeface="Consolas"/>
                        </a:rPr>
                        <a:t>True</a:t>
                      </a:r>
                      <a:r>
                        <a:rPr lang="en" sz="1150">
                          <a:solidFill>
                            <a:srgbClr val="585260"/>
                          </a:solidFill>
                          <a:highlight>
                            <a:srgbClr val="EFECF4"/>
                          </a:highlight>
                          <a:latin typeface="Consolas"/>
                          <a:ea typeface="Consolas"/>
                          <a:cs typeface="Consolas"/>
                          <a:sym typeface="Consolas"/>
                        </a:rPr>
                        <a:t>)</a:t>
                      </a:r>
                      <a:br>
                        <a:rPr lang="en" sz="1150">
                          <a:solidFill>
                            <a:srgbClr val="585260"/>
                          </a:solidFill>
                          <a:highlight>
                            <a:srgbClr val="EFECF4"/>
                          </a:highlight>
                          <a:latin typeface="Consolas"/>
                          <a:ea typeface="Consolas"/>
                          <a:cs typeface="Consolas"/>
                          <a:sym typeface="Consolas"/>
                        </a:rPr>
                      </a:br>
                      <a:r>
                        <a:rPr lang="en" sz="1150">
                          <a:solidFill>
                            <a:srgbClr val="585260"/>
                          </a:solidFill>
                          <a:highlight>
                            <a:srgbClr val="EFECF4"/>
                          </a:highlight>
                          <a:latin typeface="Consolas"/>
                          <a:ea typeface="Consolas"/>
                          <a:cs typeface="Consolas"/>
                          <a:sym typeface="Consolas"/>
                        </a:rPr>
                        <a:t>valid_loader = DataLoader(valid_data, shuffle=</a:t>
                      </a:r>
                      <a:r>
                        <a:rPr lang="en" sz="1150">
                          <a:solidFill>
                            <a:srgbClr val="955AE7"/>
                          </a:solidFill>
                          <a:highlight>
                            <a:srgbClr val="EFECF4"/>
                          </a:highlight>
                          <a:latin typeface="Consolas"/>
                          <a:ea typeface="Consolas"/>
                          <a:cs typeface="Consolas"/>
                          <a:sym typeface="Consolas"/>
                        </a:rPr>
                        <a:t>True</a:t>
                      </a:r>
                      <a:r>
                        <a:rPr lang="en" sz="1150">
                          <a:solidFill>
                            <a:srgbClr val="585260"/>
                          </a:solidFill>
                          <a:highlight>
                            <a:srgbClr val="EFECF4"/>
                          </a:highlight>
                          <a:latin typeface="Consolas"/>
                          <a:ea typeface="Consolas"/>
                          <a:cs typeface="Consolas"/>
                          <a:sym typeface="Consolas"/>
                        </a:rPr>
                        <a:t>, batch_size=batch_size, drop_last=</a:t>
                      </a:r>
                      <a:r>
                        <a:rPr lang="en" sz="1150">
                          <a:solidFill>
                            <a:srgbClr val="955AE7"/>
                          </a:solidFill>
                          <a:highlight>
                            <a:srgbClr val="EFECF4"/>
                          </a:highlight>
                          <a:latin typeface="Consolas"/>
                          <a:ea typeface="Consolas"/>
                          <a:cs typeface="Consolas"/>
                          <a:sym typeface="Consolas"/>
                        </a:rPr>
                        <a:t>True</a:t>
                      </a:r>
                      <a:r>
                        <a:rPr lang="en" sz="1150">
                          <a:solidFill>
                            <a:srgbClr val="585260"/>
                          </a:solidFill>
                          <a:highlight>
                            <a:srgbClr val="EFECF4"/>
                          </a:highlight>
                          <a:latin typeface="Consolas"/>
                          <a:ea typeface="Consolas"/>
                          <a:cs typeface="Consolas"/>
                          <a:sym typeface="Consolas"/>
                        </a:rPr>
                        <a:t>)</a:t>
                      </a:r>
                      <a:endParaRPr sz="1150"/>
                    </a:p>
                  </a:txBody>
                  <a:tcPr marT="63500" marB="63500" marR="63500" marL="63500">
                    <a:lnL cap="flat" cmpd="sng" w="12700">
                      <a:solidFill>
                        <a:srgbClr val="955AE7"/>
                      </a:solidFill>
                      <a:prstDash val="solid"/>
                      <a:round/>
                      <a:headEnd len="sm" w="sm" type="none"/>
                      <a:tailEnd len="sm" w="sm" type="none"/>
                    </a:lnL>
                    <a:lnR cap="flat" cmpd="sng" w="12700">
                      <a:solidFill>
                        <a:srgbClr val="955AE7"/>
                      </a:solidFill>
                      <a:prstDash val="solid"/>
                      <a:round/>
                      <a:headEnd len="sm" w="sm" type="none"/>
                      <a:tailEnd len="sm" w="sm" type="none"/>
                    </a:lnR>
                    <a:lnT cap="flat" cmpd="sng" w="12700">
                      <a:solidFill>
                        <a:srgbClr val="955AE7"/>
                      </a:solidFill>
                      <a:prstDash val="solid"/>
                      <a:round/>
                      <a:headEnd len="sm" w="sm" type="none"/>
                      <a:tailEnd len="sm" w="sm" type="none"/>
                    </a:lnT>
                    <a:lnB cap="flat" cmpd="sng" w="12700">
                      <a:solidFill>
                        <a:srgbClr val="955AE7"/>
                      </a:solidFill>
                      <a:prstDash val="solid"/>
                      <a:round/>
                      <a:headEnd len="sm" w="sm" type="none"/>
                      <a:tailEnd len="sm" w="sm" type="none"/>
                    </a:lnB>
                    <a:solidFill>
                      <a:srgbClr val="EFECF4"/>
                    </a:solidFill>
                  </a:tcPr>
                </a:tc>
              </a:tr>
            </a:tbl>
          </a:graphicData>
        </a:graphic>
      </p:graphicFrame>
      <p:graphicFrame>
        <p:nvGraphicFramePr>
          <p:cNvPr id="72" name="Google Shape;72;p16"/>
          <p:cNvGraphicFramePr/>
          <p:nvPr/>
        </p:nvGraphicFramePr>
        <p:xfrm>
          <a:off x="516275" y="596588"/>
          <a:ext cx="3000000" cy="3000000"/>
        </p:xfrm>
        <a:graphic>
          <a:graphicData uri="http://schemas.openxmlformats.org/drawingml/2006/table">
            <a:tbl>
              <a:tblPr>
                <a:noFill/>
                <a:tableStyleId>{C666456A-0191-4097-99D6-155AFF4A6770}</a:tableStyleId>
              </a:tblPr>
              <a:tblGrid>
                <a:gridCol w="7764775"/>
              </a:tblGrid>
              <a:tr h="12700">
                <a:tc>
                  <a:txBody>
                    <a:bodyPr/>
                    <a:lstStyle/>
                    <a:p>
                      <a:pPr indent="0" lvl="0" marL="0" rtl="0" algn="l">
                        <a:lnSpc>
                          <a:spcPct val="115000"/>
                        </a:lnSpc>
                        <a:spcBef>
                          <a:spcPts val="0"/>
                        </a:spcBef>
                        <a:spcAft>
                          <a:spcPts val="0"/>
                        </a:spcAft>
                        <a:buNone/>
                      </a:pPr>
                      <a:r>
                        <a:rPr lang="en" sz="1150">
                          <a:solidFill>
                            <a:srgbClr val="5F9182"/>
                          </a:solidFill>
                          <a:highlight>
                            <a:srgbClr val="F4F3EC"/>
                          </a:highlight>
                          <a:latin typeface="Consolas"/>
                          <a:ea typeface="Consolas"/>
                          <a:cs typeface="Consolas"/>
                          <a:sym typeface="Consolas"/>
                        </a:rPr>
                        <a:t># Keras</a:t>
                      </a:r>
                      <a:endParaRPr sz="1150">
                        <a:solidFill>
                          <a:srgbClr val="5F9182"/>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9182"/>
                          </a:solidFill>
                          <a:highlight>
                            <a:srgbClr val="F4F3EC"/>
                          </a:highlight>
                          <a:latin typeface="Consolas"/>
                          <a:ea typeface="Consolas"/>
                          <a:cs typeface="Consolas"/>
                          <a:sym typeface="Consolas"/>
                        </a:rPr>
                        <a:t>from</a:t>
                      </a:r>
                      <a:r>
                        <a:rPr lang="en" sz="1150">
                          <a:solidFill>
                            <a:srgbClr val="5F5E4E"/>
                          </a:solidFill>
                          <a:highlight>
                            <a:srgbClr val="F4F3EC"/>
                          </a:highlight>
                          <a:latin typeface="Consolas"/>
                          <a:ea typeface="Consolas"/>
                          <a:cs typeface="Consolas"/>
                          <a:sym typeface="Consolas"/>
                        </a:rPr>
                        <a:t> tensorflow.keras.datasets </a:t>
                      </a:r>
                      <a:r>
                        <a:rPr lang="en" sz="1150">
                          <a:solidFill>
                            <a:srgbClr val="5F9182"/>
                          </a:solidFill>
                          <a:highlight>
                            <a:srgbClr val="F4F3EC"/>
                          </a:highlight>
                          <a:latin typeface="Consolas"/>
                          <a:ea typeface="Consolas"/>
                          <a:cs typeface="Consolas"/>
                          <a:sym typeface="Consolas"/>
                        </a:rPr>
                        <a:t>import</a:t>
                      </a:r>
                      <a:r>
                        <a:rPr lang="en" sz="1150">
                          <a:solidFill>
                            <a:srgbClr val="5F5E4E"/>
                          </a:solidFill>
                          <a:highlight>
                            <a:srgbClr val="F4F3EC"/>
                          </a:highlight>
                          <a:latin typeface="Consolas"/>
                          <a:ea typeface="Consolas"/>
                          <a:cs typeface="Consolas"/>
                          <a:sym typeface="Consolas"/>
                        </a:rPr>
                        <a:t> imdb</a:t>
                      </a:r>
                      <a:endParaRPr sz="1150">
                        <a:solidFill>
                          <a:srgbClr val="5F5E4E"/>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9182"/>
                          </a:solidFill>
                          <a:highlight>
                            <a:srgbClr val="F4F3EC"/>
                          </a:highlight>
                          <a:latin typeface="Consolas"/>
                          <a:ea typeface="Consolas"/>
                          <a:cs typeface="Consolas"/>
                          <a:sym typeface="Consolas"/>
                        </a:rPr>
                        <a:t>from</a:t>
                      </a:r>
                      <a:r>
                        <a:rPr lang="en" sz="1150">
                          <a:solidFill>
                            <a:srgbClr val="5F5E4E"/>
                          </a:solidFill>
                          <a:highlight>
                            <a:srgbClr val="F4F3EC"/>
                          </a:highlight>
                          <a:latin typeface="Consolas"/>
                          <a:ea typeface="Consolas"/>
                          <a:cs typeface="Consolas"/>
                          <a:sym typeface="Consolas"/>
                        </a:rPr>
                        <a:t> tensorflow.keras.preprocessing.sequence </a:t>
                      </a:r>
                      <a:r>
                        <a:rPr lang="en" sz="1150">
                          <a:solidFill>
                            <a:srgbClr val="5F9182"/>
                          </a:solidFill>
                          <a:highlight>
                            <a:srgbClr val="F4F3EC"/>
                          </a:highlight>
                          <a:latin typeface="Consolas"/>
                          <a:ea typeface="Consolas"/>
                          <a:cs typeface="Consolas"/>
                          <a:sym typeface="Consolas"/>
                        </a:rPr>
                        <a:t>import</a:t>
                      </a:r>
                      <a:r>
                        <a:rPr lang="en" sz="1150">
                          <a:solidFill>
                            <a:srgbClr val="5F5E4E"/>
                          </a:solidFill>
                          <a:highlight>
                            <a:srgbClr val="F4F3EC"/>
                          </a:highlight>
                          <a:latin typeface="Consolas"/>
                          <a:ea typeface="Consolas"/>
                          <a:cs typeface="Consolas"/>
                          <a:sym typeface="Consolas"/>
                        </a:rPr>
                        <a:t> pad_sequences</a:t>
                      </a:r>
                      <a:endParaRPr sz="1150">
                        <a:solidFill>
                          <a:srgbClr val="5F5E4E"/>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5E4E"/>
                          </a:solidFill>
                          <a:highlight>
                            <a:srgbClr val="F4F3EC"/>
                          </a:highlight>
                          <a:latin typeface="Consolas"/>
                          <a:ea typeface="Consolas"/>
                          <a:cs typeface="Consolas"/>
                          <a:sym typeface="Consolas"/>
                        </a:rPr>
                        <a:t>input_dim = 20000</a:t>
                      </a:r>
                      <a:endParaRPr sz="1150">
                        <a:solidFill>
                          <a:srgbClr val="5F5E4E"/>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5E4E"/>
                          </a:solidFill>
                          <a:highlight>
                            <a:srgbClr val="F4F3EC"/>
                          </a:highlight>
                          <a:latin typeface="Consolas"/>
                          <a:ea typeface="Consolas"/>
                          <a:cs typeface="Consolas"/>
                          <a:sym typeface="Consolas"/>
                        </a:rPr>
                        <a:t>(x_train, y_train), (x_val, y_val) = imdb.load_data(num_words=input_dim)</a:t>
                      </a:r>
                      <a:endParaRPr sz="1150">
                        <a:solidFill>
                          <a:srgbClr val="5F5E4E"/>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5E4E"/>
                          </a:solidFill>
                          <a:highlight>
                            <a:srgbClr val="F4F3EC"/>
                          </a:highlight>
                          <a:latin typeface="Consolas"/>
                          <a:ea typeface="Consolas"/>
                          <a:cs typeface="Consolas"/>
                          <a:sym typeface="Consolas"/>
                        </a:rPr>
                        <a:t>maxlen = 10000</a:t>
                      </a:r>
                      <a:endParaRPr sz="1150">
                        <a:solidFill>
                          <a:srgbClr val="5F5E4E"/>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5E4E"/>
                          </a:solidFill>
                          <a:highlight>
                            <a:srgbClr val="F4F3EC"/>
                          </a:highlight>
                          <a:latin typeface="Consolas"/>
                          <a:ea typeface="Consolas"/>
                          <a:cs typeface="Consolas"/>
                          <a:sym typeface="Consolas"/>
                        </a:rPr>
                        <a:t>x_train = pad_sequences(x_train, maxlen=maxlen)</a:t>
                      </a:r>
                      <a:endParaRPr sz="1150">
                        <a:solidFill>
                          <a:srgbClr val="5F5E4E"/>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5E4E"/>
                          </a:solidFill>
                          <a:highlight>
                            <a:srgbClr val="F4F3EC"/>
                          </a:highlight>
                          <a:latin typeface="Consolas"/>
                          <a:ea typeface="Consolas"/>
                          <a:cs typeface="Consolas"/>
                          <a:sym typeface="Consolas"/>
                        </a:rPr>
                        <a:t>x_val = pad_sequences(x_val, maxlen=maxlen)</a:t>
                      </a:r>
                      <a:endParaRPr sz="1150">
                        <a:solidFill>
                          <a:srgbClr val="5F5E4E"/>
                        </a:solidFill>
                        <a:highlight>
                          <a:srgbClr val="F4F3EC"/>
                        </a:highlight>
                        <a:latin typeface="Consolas"/>
                        <a:ea typeface="Consolas"/>
                        <a:cs typeface="Consolas"/>
                        <a:sym typeface="Consolas"/>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F3EC"/>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a:t>Define and Build Models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66666"/>
              <a:buFont typeface="Arial"/>
              <a:buNone/>
            </a:pPr>
            <a:r>
              <a:rPr lang="en"/>
              <a:t>Keras</a:t>
            </a:r>
            <a:endParaRPr b="1" sz="1650">
              <a:solidFill>
                <a:srgbClr val="292929"/>
              </a:solidFill>
              <a:highlight>
                <a:srgbClr val="FFFFFF"/>
              </a:highlight>
            </a:endParaRPr>
          </a:p>
          <a:p>
            <a:pPr indent="0" lvl="0" marL="0" rtl="0" algn="l">
              <a:spcBef>
                <a:spcPts val="0"/>
              </a:spcBef>
              <a:spcAft>
                <a:spcPts val="0"/>
              </a:spcAft>
              <a:buNone/>
            </a:pPr>
            <a:r>
              <a:t/>
            </a:r>
            <a:endParaRPr/>
          </a:p>
        </p:txBody>
      </p:sp>
      <p:graphicFrame>
        <p:nvGraphicFramePr>
          <p:cNvPr id="83" name="Google Shape;83;p18"/>
          <p:cNvGraphicFramePr/>
          <p:nvPr/>
        </p:nvGraphicFramePr>
        <p:xfrm>
          <a:off x="507125" y="1814400"/>
          <a:ext cx="3000000" cy="3000000"/>
        </p:xfrm>
        <a:graphic>
          <a:graphicData uri="http://schemas.openxmlformats.org/drawingml/2006/table">
            <a:tbl>
              <a:tblPr>
                <a:noFill/>
                <a:tableStyleId>{C666456A-0191-4097-99D6-155AFF4A6770}</a:tableStyleId>
              </a:tblPr>
              <a:tblGrid>
                <a:gridCol w="8325175"/>
              </a:tblGrid>
              <a:tr h="12700">
                <a:tc>
                  <a:txBody>
                    <a:bodyPr/>
                    <a:lstStyle/>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def KerasCustomModel(vocab_size=50):</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 = Sequential()</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 Input - Layer</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model.add(Dense(vocab_size, activation = "relu", input_shape=(10000, )))</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 Hidden - Layers</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model.add(Dropout(0.3, noise_shape=None, seed=None))</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model.add(Dense(vocab_size, activation = "relu"))</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model.add(Dropout(0.2, noise_shape=None, seed=None))</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model.add(Dense(vocab_size, activation = "relu"))</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 Output- Layer</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model.add(Dense(1, activation = "sigmoid"))</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model.compile(optimizer="adam",loss="binary_crossentropy",metrics=["accuracy"])</a:t>
                      </a:r>
                      <a:endParaRPr sz="1350">
                        <a:solidFill>
                          <a:schemeClr val="dk1"/>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350">
                          <a:solidFill>
                            <a:schemeClr val="dk1"/>
                          </a:solidFill>
                          <a:highlight>
                            <a:srgbClr val="F4F3EC"/>
                          </a:highlight>
                          <a:latin typeface="Consolas"/>
                          <a:ea typeface="Consolas"/>
                          <a:cs typeface="Consolas"/>
                          <a:sym typeface="Consolas"/>
                        </a:rPr>
                        <a:t>    return model</a:t>
                      </a:r>
                      <a:endParaRPr sz="1350">
                        <a:solidFill>
                          <a:schemeClr val="dk1"/>
                        </a:solidFill>
                        <a:highlight>
                          <a:srgbClr val="F4F3EC"/>
                        </a:highlight>
                        <a:latin typeface="Consolas"/>
                        <a:ea typeface="Consolas"/>
                        <a:cs typeface="Consolas"/>
                        <a:sym typeface="Consolas"/>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F3EC"/>
                    </a:solidFill>
                  </a:tcPr>
                </a:tc>
              </a:tr>
            </a:tbl>
          </a:graphicData>
        </a:graphic>
      </p:graphicFrame>
      <p:sp>
        <p:nvSpPr>
          <p:cNvPr id="84" name="Google Shape;84;p18"/>
          <p:cNvSpPr txBox="1"/>
          <p:nvPr/>
        </p:nvSpPr>
        <p:spPr>
          <a:xfrm>
            <a:off x="507125" y="805950"/>
            <a:ext cx="8238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In Keras, we can define and build a model at the same time. In the following example, we use the Sequential (</a:t>
            </a:r>
            <a:r>
              <a:rPr lang="en" u="sng">
                <a:solidFill>
                  <a:schemeClr val="hlink"/>
                </a:solidFill>
                <a:hlinkClick r:id="rId3"/>
              </a:rPr>
              <a:t>https://keras.io/api/models/sequential/</a:t>
            </a:r>
            <a:r>
              <a:rPr lang="en"/>
              <a:t>) to build a network with several forward layer.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PyTorch</a:t>
            </a:r>
            <a:endParaRPr/>
          </a:p>
        </p:txBody>
      </p:sp>
      <p:graphicFrame>
        <p:nvGraphicFramePr>
          <p:cNvPr id="90" name="Google Shape;90;p19"/>
          <p:cNvGraphicFramePr/>
          <p:nvPr/>
        </p:nvGraphicFramePr>
        <p:xfrm>
          <a:off x="4198650" y="552513"/>
          <a:ext cx="3000000" cy="3000000"/>
        </p:xfrm>
        <a:graphic>
          <a:graphicData uri="http://schemas.openxmlformats.org/drawingml/2006/table">
            <a:tbl>
              <a:tblPr>
                <a:noFill/>
                <a:tableStyleId>{C666456A-0191-4097-99D6-155AFF4A6770}</a:tableStyleId>
              </a:tblPr>
              <a:tblGrid>
                <a:gridCol w="4633650"/>
              </a:tblGrid>
              <a:tr h="12700">
                <a:tc>
                  <a:txBody>
                    <a:bodyPr/>
                    <a:lstStyle/>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class PytorchCustomModel(nn.Module):</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def __init__(self, vocab_size=50):</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super().__init__()</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self.dense_0 = nn.Linear(10000, vocab_size)</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self.dropout_0 = nn.Dropout(0.3)</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self.activation = nn.Sigmoid()</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def forward(self, x):</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output = self.dense_0(x)</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output = self.activation(output)</a:t>
                      </a:r>
                      <a:endParaRPr sz="11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chemeClr val="dk1"/>
                          </a:solidFill>
                          <a:highlight>
                            <a:srgbClr val="EFECF4"/>
                          </a:highlight>
                          <a:latin typeface="Consolas"/>
                          <a:ea typeface="Consolas"/>
                          <a:cs typeface="Consolas"/>
                          <a:sym typeface="Consolas"/>
                        </a:rPr>
                        <a:t>        return output</a:t>
                      </a:r>
                      <a:endParaRPr sz="1150">
                        <a:solidFill>
                          <a:schemeClr val="dk1"/>
                        </a:solidFill>
                        <a:highlight>
                          <a:srgbClr val="EFECF4"/>
                        </a:highlight>
                        <a:latin typeface="Consolas"/>
                        <a:ea typeface="Consolas"/>
                        <a:cs typeface="Consolas"/>
                        <a:sym typeface="Consolas"/>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CF4"/>
                    </a:solidFill>
                  </a:tcPr>
                </a:tc>
              </a:tr>
            </a:tbl>
          </a:graphicData>
        </a:graphic>
      </p:graphicFrame>
      <p:sp>
        <p:nvSpPr>
          <p:cNvPr id="91" name="Google Shape;91;p19"/>
          <p:cNvSpPr txBox="1"/>
          <p:nvPr/>
        </p:nvSpPr>
        <p:spPr>
          <a:xfrm>
            <a:off x="409300" y="1732675"/>
            <a:ext cx="3274500" cy="2262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rgbClr val="292929"/>
              </a:buClr>
              <a:buSzPts val="1400"/>
              <a:buChar char="●"/>
            </a:pPr>
            <a:r>
              <a:rPr lang="en" sz="1500">
                <a:solidFill>
                  <a:srgbClr val="292929"/>
                </a:solidFill>
                <a:highlight>
                  <a:srgbClr val="FFFFFF"/>
                </a:highlight>
              </a:rPr>
              <a:t>The </a:t>
            </a:r>
            <a:r>
              <a:rPr lang="en" sz="1150">
                <a:solidFill>
                  <a:srgbClr val="292929"/>
                </a:solidFill>
                <a:highlight>
                  <a:srgbClr val="F2F2F2"/>
                </a:highlight>
              </a:rPr>
              <a:t>__init__</a:t>
            </a:r>
            <a:r>
              <a:rPr lang="en" sz="1500">
                <a:solidFill>
                  <a:srgbClr val="292929"/>
                </a:solidFill>
                <a:highlight>
                  <a:srgbClr val="FFFFFF"/>
                </a:highlight>
              </a:rPr>
              <a:t> function instantiates the different modules of the network while the actual computation is decided in the </a:t>
            </a:r>
            <a:r>
              <a:rPr lang="en" sz="1150">
                <a:solidFill>
                  <a:srgbClr val="292929"/>
                </a:solidFill>
                <a:highlight>
                  <a:srgbClr val="F2F2F2"/>
                </a:highlight>
              </a:rPr>
              <a:t>forward</a:t>
            </a:r>
            <a:r>
              <a:rPr lang="en" sz="1500">
                <a:solidFill>
                  <a:srgbClr val="292929"/>
                </a:solidFill>
                <a:highlight>
                  <a:srgbClr val="FFFFFF"/>
                </a:highlight>
              </a:rPr>
              <a:t> function</a:t>
            </a:r>
            <a:endParaRPr sz="1500">
              <a:solidFill>
                <a:srgbClr val="292929"/>
              </a:solidFill>
              <a:highlight>
                <a:srgbClr val="FFFFFF"/>
              </a:highlight>
            </a:endParaRPr>
          </a:p>
          <a:p>
            <a:pPr indent="-323850" lvl="0" marL="457200" rtl="0" algn="l">
              <a:spcBef>
                <a:spcPts val="0"/>
              </a:spcBef>
              <a:spcAft>
                <a:spcPts val="0"/>
              </a:spcAft>
              <a:buClr>
                <a:srgbClr val="292929"/>
              </a:buClr>
              <a:buSzPts val="1500"/>
              <a:buChar char="●"/>
            </a:pPr>
            <a:r>
              <a:rPr lang="en" sz="1500">
                <a:solidFill>
                  <a:srgbClr val="292929"/>
                </a:solidFill>
                <a:highlight>
                  <a:srgbClr val="FFFFFF"/>
                </a:highlight>
              </a:rPr>
              <a:t>we define metrics, models and optimizers separately in PyTorch and call them when needed in the training loop</a:t>
            </a:r>
            <a:endParaRPr sz="1500">
              <a:solidFill>
                <a:srgbClr val="292929"/>
              </a:solidFill>
              <a:highlight>
                <a:srgbClr val="FFFFFF"/>
              </a:highlight>
            </a:endParaRPr>
          </a:p>
        </p:txBody>
      </p:sp>
      <p:graphicFrame>
        <p:nvGraphicFramePr>
          <p:cNvPr id="92" name="Google Shape;92;p19"/>
          <p:cNvGraphicFramePr/>
          <p:nvPr/>
        </p:nvGraphicFramePr>
        <p:xfrm>
          <a:off x="4198650" y="3756100"/>
          <a:ext cx="3000000" cy="3000000"/>
        </p:xfrm>
        <a:graphic>
          <a:graphicData uri="http://schemas.openxmlformats.org/drawingml/2006/table">
            <a:tbl>
              <a:tblPr>
                <a:noFill/>
                <a:tableStyleId>{C666456A-0191-4097-99D6-155AFF4A6770}</a:tableStyleId>
              </a:tblPr>
              <a:tblGrid>
                <a:gridCol w="4633650"/>
              </a:tblGrid>
              <a:tr h="12700">
                <a:tc>
                  <a:txBody>
                    <a:bodyPr/>
                    <a:lstStyle/>
                    <a:p>
                      <a:pPr indent="0" lvl="0" marL="0" rtl="0" algn="l">
                        <a:lnSpc>
                          <a:spcPct val="115000"/>
                        </a:lnSpc>
                        <a:spcBef>
                          <a:spcPts val="0"/>
                        </a:spcBef>
                        <a:spcAft>
                          <a:spcPts val="0"/>
                        </a:spcAft>
                        <a:buNone/>
                      </a:pPr>
                      <a:br>
                        <a:rPr lang="en" sz="1050">
                          <a:solidFill>
                            <a:srgbClr val="585260"/>
                          </a:solidFill>
                          <a:highlight>
                            <a:srgbClr val="EFECF4"/>
                          </a:highlight>
                          <a:latin typeface="Consolas"/>
                          <a:ea typeface="Consolas"/>
                          <a:cs typeface="Consolas"/>
                          <a:sym typeface="Consolas"/>
                        </a:rPr>
                      </a:br>
                      <a:r>
                        <a:rPr lang="en" sz="1050">
                          <a:solidFill>
                            <a:srgbClr val="585260"/>
                          </a:solidFill>
                          <a:highlight>
                            <a:srgbClr val="EFECF4"/>
                          </a:highlight>
                          <a:latin typeface="Consolas"/>
                          <a:ea typeface="Consolas"/>
                          <a:cs typeface="Consolas"/>
                          <a:sym typeface="Consolas"/>
                        </a:rPr>
                        <a:t>criterion = nn.BCELoss()</a:t>
                      </a:r>
                      <a:br>
                        <a:rPr lang="en" sz="1050">
                          <a:solidFill>
                            <a:srgbClr val="585260"/>
                          </a:solidFill>
                          <a:highlight>
                            <a:srgbClr val="EFECF4"/>
                          </a:highlight>
                          <a:latin typeface="Consolas"/>
                          <a:ea typeface="Consolas"/>
                          <a:cs typeface="Consolas"/>
                          <a:sym typeface="Consolas"/>
                        </a:rPr>
                      </a:br>
                      <a:r>
                        <a:rPr lang="en" sz="1050">
                          <a:solidFill>
                            <a:srgbClr val="585260"/>
                          </a:solidFill>
                          <a:highlight>
                            <a:srgbClr val="EFECF4"/>
                          </a:highlight>
                          <a:latin typeface="Consolas"/>
                          <a:ea typeface="Consolas"/>
                          <a:cs typeface="Consolas"/>
                          <a:sym typeface="Consolas"/>
                        </a:rPr>
                        <a:t>optimizer = torch.optim.Adam(model.parameters())</a:t>
                      </a:r>
                      <a:br>
                        <a:rPr lang="en" sz="1050">
                          <a:solidFill>
                            <a:srgbClr val="585260"/>
                          </a:solidFill>
                          <a:highlight>
                            <a:srgbClr val="EFECF4"/>
                          </a:highlight>
                          <a:latin typeface="Consolas"/>
                          <a:ea typeface="Consolas"/>
                          <a:cs typeface="Consolas"/>
                          <a:sym typeface="Consolas"/>
                        </a:rPr>
                      </a:br>
                      <a:r>
                        <a:rPr lang="en" sz="1050">
                          <a:solidFill>
                            <a:srgbClr val="585260"/>
                          </a:solidFill>
                          <a:highlight>
                            <a:srgbClr val="EFECF4"/>
                          </a:highlight>
                          <a:latin typeface="Consolas"/>
                          <a:ea typeface="Consolas"/>
                          <a:cs typeface="Consolas"/>
                          <a:sym typeface="Consolas"/>
                        </a:rPr>
                        <a:t>model = </a:t>
                      </a:r>
                      <a:r>
                        <a:rPr lang="en" sz="1050">
                          <a:solidFill>
                            <a:schemeClr val="dk1"/>
                          </a:solidFill>
                          <a:highlight>
                            <a:srgbClr val="EFECF4"/>
                          </a:highlight>
                          <a:latin typeface="Consolas"/>
                          <a:ea typeface="Consolas"/>
                          <a:cs typeface="Consolas"/>
                          <a:sym typeface="Consolas"/>
                        </a:rPr>
                        <a:t>PytorchCustomModel</a:t>
                      </a:r>
                      <a:r>
                        <a:rPr lang="en" sz="1050">
                          <a:solidFill>
                            <a:srgbClr val="585260"/>
                          </a:solidFill>
                          <a:highlight>
                            <a:srgbClr val="EFECF4"/>
                          </a:highlight>
                          <a:latin typeface="Consolas"/>
                          <a:ea typeface="Consolas"/>
                          <a:cs typeface="Consolas"/>
                          <a:sym typeface="Consolas"/>
                        </a:rPr>
                        <a:t>()</a:t>
                      </a:r>
                      <a:endParaRPr sz="105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CF4"/>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Train &amp; Evaluate Model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graphicFrame>
        <p:nvGraphicFramePr>
          <p:cNvPr id="102" name="Google Shape;102;p21"/>
          <p:cNvGraphicFramePr/>
          <p:nvPr/>
        </p:nvGraphicFramePr>
        <p:xfrm>
          <a:off x="298050" y="247875"/>
          <a:ext cx="3000000" cy="3000000"/>
        </p:xfrm>
        <a:graphic>
          <a:graphicData uri="http://schemas.openxmlformats.org/drawingml/2006/table">
            <a:tbl>
              <a:tblPr>
                <a:noFill/>
                <a:tableStyleId>{C666456A-0191-4097-99D6-155AFF4A6770}</a:tableStyleId>
              </a:tblPr>
              <a:tblGrid>
                <a:gridCol w="8515125"/>
              </a:tblGrid>
              <a:tr h="12700">
                <a:tc>
                  <a:txBody>
                    <a:bodyPr/>
                    <a:lstStyle/>
                    <a:p>
                      <a:pPr indent="0" lvl="0" marL="0" rtl="0" algn="l">
                        <a:lnSpc>
                          <a:spcPct val="115000"/>
                        </a:lnSpc>
                        <a:spcBef>
                          <a:spcPts val="0"/>
                        </a:spcBef>
                        <a:spcAft>
                          <a:spcPts val="0"/>
                        </a:spcAft>
                        <a:buNone/>
                      </a:pPr>
                      <a:r>
                        <a:rPr lang="en" sz="1150">
                          <a:solidFill>
                            <a:srgbClr val="5F5E4E"/>
                          </a:solidFill>
                          <a:highlight>
                            <a:srgbClr val="F4F3EC"/>
                          </a:highlight>
                          <a:latin typeface="Consolas"/>
                          <a:ea typeface="Consolas"/>
                          <a:cs typeface="Consolas"/>
                          <a:sym typeface="Consolas"/>
                        </a:rPr>
                        <a:t># keras</a:t>
                      </a:r>
                      <a:endParaRPr sz="1150">
                        <a:solidFill>
                          <a:srgbClr val="5F5E4E"/>
                        </a:solidFill>
                        <a:highlight>
                          <a:srgbClr val="F4F3EC"/>
                        </a:highlight>
                        <a:latin typeface="Consolas"/>
                        <a:ea typeface="Consolas"/>
                        <a:cs typeface="Consolas"/>
                        <a:sym typeface="Consolas"/>
                      </a:endParaRPr>
                    </a:p>
                    <a:p>
                      <a:pPr indent="0" lvl="0" marL="0" rtl="0" algn="l">
                        <a:lnSpc>
                          <a:spcPct val="115000"/>
                        </a:lnSpc>
                        <a:spcBef>
                          <a:spcPts val="0"/>
                        </a:spcBef>
                        <a:spcAft>
                          <a:spcPts val="0"/>
                        </a:spcAft>
                        <a:buNone/>
                      </a:pPr>
                      <a:r>
                        <a:rPr lang="en" sz="1150">
                          <a:solidFill>
                            <a:srgbClr val="5F5E4E"/>
                          </a:solidFill>
                          <a:highlight>
                            <a:srgbClr val="F4F3EC"/>
                          </a:highlight>
                          <a:latin typeface="Consolas"/>
                          <a:ea typeface="Consolas"/>
                          <a:cs typeface="Consolas"/>
                          <a:sym typeface="Consolas"/>
                        </a:rPr>
                        <a:t>model.fit(x=x_train, y=y_train, batch_size=batch_size, epochs=epochs, validation_data=(x_val, y_val))</a:t>
                      </a:r>
                      <a:endParaRPr sz="1150">
                        <a:solidFill>
                          <a:srgbClr val="5F5E4E"/>
                        </a:solidFill>
                        <a:highlight>
                          <a:srgbClr val="F4F3EC"/>
                        </a:highlight>
                        <a:latin typeface="Consolas"/>
                        <a:ea typeface="Consolas"/>
                        <a:cs typeface="Consolas"/>
                        <a:sym typeface="Consolas"/>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F3EC"/>
                    </a:solidFill>
                  </a:tcPr>
                </a:tc>
              </a:tr>
            </a:tbl>
          </a:graphicData>
        </a:graphic>
      </p:graphicFrame>
      <p:graphicFrame>
        <p:nvGraphicFramePr>
          <p:cNvPr id="103" name="Google Shape;103;p21"/>
          <p:cNvGraphicFramePr/>
          <p:nvPr/>
        </p:nvGraphicFramePr>
        <p:xfrm>
          <a:off x="1730575" y="1074325"/>
          <a:ext cx="3000000" cy="3000000"/>
        </p:xfrm>
        <a:graphic>
          <a:graphicData uri="http://schemas.openxmlformats.org/drawingml/2006/table">
            <a:tbl>
              <a:tblPr>
                <a:noFill/>
                <a:tableStyleId>{C666456A-0191-4097-99D6-155AFF4A6770}</a:tableStyleId>
              </a:tblPr>
              <a:tblGrid>
                <a:gridCol w="5650075"/>
              </a:tblGrid>
              <a:tr h="12700">
                <a:tc>
                  <a:txBody>
                    <a:bodyPr/>
                    <a:lstStyle/>
                    <a:p>
                      <a:pPr indent="0" lvl="0" marL="0" rtl="0" algn="l">
                        <a:lnSpc>
                          <a:spcPct val="115000"/>
                        </a:lnSpc>
                        <a:spcBef>
                          <a:spcPts val="0"/>
                        </a:spcBef>
                        <a:spcAft>
                          <a:spcPts val="0"/>
                        </a:spcAft>
                        <a:buNone/>
                      </a:pPr>
                      <a:r>
                        <a:rPr lang="en" sz="1050">
                          <a:solidFill>
                            <a:srgbClr val="585260"/>
                          </a:solidFill>
                          <a:highlight>
                            <a:srgbClr val="EFECF4"/>
                          </a:highlight>
                          <a:latin typeface="Consolas"/>
                          <a:ea typeface="Consolas"/>
                          <a:cs typeface="Consolas"/>
                          <a:sym typeface="Consolas"/>
                        </a:rPr>
                        <a:t># step 1: initialize model, optimizer and loss function</a:t>
                      </a:r>
                      <a:endParaRPr sz="1050">
                        <a:solidFill>
                          <a:srgbClr val="585260"/>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1050">
                          <a:solidFill>
                            <a:srgbClr val="585260"/>
                          </a:solidFill>
                          <a:highlight>
                            <a:srgbClr val="EFECF4"/>
                          </a:highlight>
                          <a:latin typeface="Consolas"/>
                          <a:ea typeface="Consolas"/>
                          <a:cs typeface="Consolas"/>
                          <a:sym typeface="Consolas"/>
                        </a:rPr>
                        <a:t>model = </a:t>
                      </a:r>
                      <a:r>
                        <a:rPr lang="en" sz="1050">
                          <a:solidFill>
                            <a:schemeClr val="dk1"/>
                          </a:solidFill>
                          <a:highlight>
                            <a:srgbClr val="EFECF4"/>
                          </a:highlight>
                          <a:latin typeface="Consolas"/>
                          <a:ea typeface="Consolas"/>
                          <a:cs typeface="Consolas"/>
                          <a:sym typeface="Consolas"/>
                        </a:rPr>
                        <a:t>PytorchCustomModel</a:t>
                      </a:r>
                      <a:r>
                        <a:rPr lang="en" sz="1050">
                          <a:solidFill>
                            <a:srgbClr val="585260"/>
                          </a:solidFill>
                          <a:highlight>
                            <a:srgbClr val="EFECF4"/>
                          </a:highlight>
                          <a:latin typeface="Consolas"/>
                          <a:ea typeface="Consolas"/>
                          <a:cs typeface="Consolas"/>
                          <a:sym typeface="Consolas"/>
                        </a:rPr>
                        <a:t>()</a:t>
                      </a:r>
                      <a:br>
                        <a:rPr lang="en" sz="1050">
                          <a:solidFill>
                            <a:srgbClr val="585260"/>
                          </a:solidFill>
                          <a:highlight>
                            <a:srgbClr val="EFECF4"/>
                          </a:highlight>
                          <a:latin typeface="Consolas"/>
                          <a:ea typeface="Consolas"/>
                          <a:cs typeface="Consolas"/>
                          <a:sym typeface="Consolas"/>
                        </a:rPr>
                      </a:br>
                      <a:r>
                        <a:rPr lang="en" sz="1050">
                          <a:solidFill>
                            <a:srgbClr val="585260"/>
                          </a:solidFill>
                          <a:highlight>
                            <a:srgbClr val="EFECF4"/>
                          </a:highlight>
                          <a:latin typeface="Consolas"/>
                          <a:ea typeface="Consolas"/>
                          <a:cs typeface="Consolas"/>
                          <a:sym typeface="Consolas"/>
                        </a:rPr>
                        <a:t>device = torch.device(</a:t>
                      </a:r>
                      <a:r>
                        <a:rPr lang="en" sz="1050">
                          <a:solidFill>
                            <a:srgbClr val="2A9292"/>
                          </a:solidFill>
                          <a:highlight>
                            <a:srgbClr val="EFECF4"/>
                          </a:highlight>
                          <a:latin typeface="Consolas"/>
                          <a:ea typeface="Consolas"/>
                          <a:cs typeface="Consolas"/>
                          <a:sym typeface="Consolas"/>
                        </a:rPr>
                        <a:t>"cuda"</a:t>
                      </a:r>
                      <a:r>
                        <a:rPr lang="en" sz="1050">
                          <a:solidFill>
                            <a:srgbClr val="585260"/>
                          </a:solidFill>
                          <a:highlight>
                            <a:srgbClr val="EFECF4"/>
                          </a:highlight>
                          <a:latin typeface="Consolas"/>
                          <a:ea typeface="Consolas"/>
                          <a:cs typeface="Consolas"/>
                          <a:sym typeface="Consolas"/>
                        </a:rPr>
                        <a:t> </a:t>
                      </a:r>
                      <a:r>
                        <a:rPr lang="en" sz="1050">
                          <a:solidFill>
                            <a:srgbClr val="955AE7"/>
                          </a:solidFill>
                          <a:highlight>
                            <a:srgbClr val="EFECF4"/>
                          </a:highlight>
                          <a:latin typeface="Consolas"/>
                          <a:ea typeface="Consolas"/>
                          <a:cs typeface="Consolas"/>
                          <a:sym typeface="Consolas"/>
                        </a:rPr>
                        <a:t>if</a:t>
                      </a:r>
                      <a:r>
                        <a:rPr lang="en" sz="1050">
                          <a:solidFill>
                            <a:srgbClr val="585260"/>
                          </a:solidFill>
                          <a:highlight>
                            <a:srgbClr val="EFECF4"/>
                          </a:highlight>
                          <a:latin typeface="Consolas"/>
                          <a:ea typeface="Consolas"/>
                          <a:cs typeface="Consolas"/>
                          <a:sym typeface="Consolas"/>
                        </a:rPr>
                        <a:t> torch.cuda.is_available() </a:t>
                      </a:r>
                      <a:r>
                        <a:rPr lang="en" sz="1050">
                          <a:solidFill>
                            <a:srgbClr val="955AE7"/>
                          </a:solidFill>
                          <a:highlight>
                            <a:srgbClr val="EFECF4"/>
                          </a:highlight>
                          <a:latin typeface="Consolas"/>
                          <a:ea typeface="Consolas"/>
                          <a:cs typeface="Consolas"/>
                          <a:sym typeface="Consolas"/>
                        </a:rPr>
                        <a:t>else</a:t>
                      </a:r>
                      <a:r>
                        <a:rPr lang="en" sz="1050">
                          <a:solidFill>
                            <a:srgbClr val="585260"/>
                          </a:solidFill>
                          <a:highlight>
                            <a:srgbClr val="EFECF4"/>
                          </a:highlight>
                          <a:latin typeface="Consolas"/>
                          <a:ea typeface="Consolas"/>
                          <a:cs typeface="Consolas"/>
                          <a:sym typeface="Consolas"/>
                        </a:rPr>
                        <a:t> </a:t>
                      </a:r>
                      <a:r>
                        <a:rPr lang="en" sz="1050">
                          <a:solidFill>
                            <a:srgbClr val="2A9292"/>
                          </a:solidFill>
                          <a:highlight>
                            <a:srgbClr val="EFECF4"/>
                          </a:highlight>
                          <a:latin typeface="Consolas"/>
                          <a:ea typeface="Consolas"/>
                          <a:cs typeface="Consolas"/>
                          <a:sym typeface="Consolas"/>
                        </a:rPr>
                        <a:t>"cpu"</a:t>
                      </a:r>
                      <a:r>
                        <a:rPr lang="en" sz="1050">
                          <a:solidFill>
                            <a:srgbClr val="585260"/>
                          </a:solidFill>
                          <a:highlight>
                            <a:srgbClr val="EFECF4"/>
                          </a:highlight>
                          <a:latin typeface="Consolas"/>
                          <a:ea typeface="Consolas"/>
                          <a:cs typeface="Consolas"/>
                          <a:sym typeface="Consolas"/>
                        </a:rPr>
                        <a:t>)</a:t>
                      </a:r>
                      <a:br>
                        <a:rPr lang="en" sz="1050">
                          <a:solidFill>
                            <a:srgbClr val="585260"/>
                          </a:solidFill>
                          <a:highlight>
                            <a:srgbClr val="EFECF4"/>
                          </a:highlight>
                          <a:latin typeface="Consolas"/>
                          <a:ea typeface="Consolas"/>
                          <a:cs typeface="Consolas"/>
                          <a:sym typeface="Consolas"/>
                        </a:rPr>
                      </a:br>
                      <a:r>
                        <a:rPr lang="en" sz="1050">
                          <a:solidFill>
                            <a:srgbClr val="585260"/>
                          </a:solidFill>
                          <a:highlight>
                            <a:srgbClr val="EFECF4"/>
                          </a:highlight>
                          <a:latin typeface="Consolas"/>
                          <a:ea typeface="Consolas"/>
                          <a:cs typeface="Consolas"/>
                          <a:sym typeface="Consolas"/>
                        </a:rPr>
                        <a:t>criterion = nn.BCELoss().to(device)</a:t>
                      </a:r>
                      <a:br>
                        <a:rPr lang="en" sz="1050">
                          <a:solidFill>
                            <a:srgbClr val="585260"/>
                          </a:solidFill>
                          <a:highlight>
                            <a:srgbClr val="EFECF4"/>
                          </a:highlight>
                          <a:latin typeface="Consolas"/>
                          <a:ea typeface="Consolas"/>
                          <a:cs typeface="Consolas"/>
                          <a:sym typeface="Consolas"/>
                        </a:rPr>
                      </a:br>
                      <a:r>
                        <a:rPr lang="en" sz="1050">
                          <a:solidFill>
                            <a:srgbClr val="585260"/>
                          </a:solidFill>
                          <a:highlight>
                            <a:srgbClr val="EFECF4"/>
                          </a:highlight>
                          <a:latin typeface="Consolas"/>
                          <a:ea typeface="Consolas"/>
                          <a:cs typeface="Consolas"/>
                          <a:sym typeface="Consolas"/>
                        </a:rPr>
                        <a:t>optimizer = torch.optim.Adam(model.parameters())</a:t>
                      </a:r>
                      <a:br>
                        <a:rPr lang="en" sz="1050">
                          <a:solidFill>
                            <a:srgbClr val="585260"/>
                          </a:solidFill>
                          <a:highlight>
                            <a:srgbClr val="EFECF4"/>
                          </a:highlight>
                          <a:latin typeface="Consolas"/>
                          <a:ea typeface="Consolas"/>
                          <a:cs typeface="Consolas"/>
                          <a:sym typeface="Consolas"/>
                        </a:rPr>
                      </a:br>
                      <a:r>
                        <a:rPr lang="en" sz="1050">
                          <a:solidFill>
                            <a:srgbClr val="585260"/>
                          </a:solidFill>
                          <a:highlight>
                            <a:srgbClr val="EFECF4"/>
                          </a:highlight>
                          <a:latin typeface="Consolas"/>
                          <a:ea typeface="Consolas"/>
                          <a:cs typeface="Consolas"/>
                          <a:sym typeface="Consolas"/>
                        </a:rPr>
                        <a:t>model.to(device)</a:t>
                      </a:r>
                      <a:endParaRPr sz="1050">
                        <a:solidFill>
                          <a:srgbClr val="5F5E4E"/>
                        </a:solidFill>
                        <a:highlight>
                          <a:srgbClr val="F4F3EC"/>
                        </a:highlight>
                        <a:latin typeface="Consolas"/>
                        <a:ea typeface="Consolas"/>
                        <a:cs typeface="Consolas"/>
                        <a:sym typeface="Consolas"/>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CF4"/>
                    </a:solidFill>
                  </a:tcPr>
                </a:tc>
              </a:tr>
            </a:tbl>
          </a:graphicData>
        </a:graphic>
      </p:graphicFrame>
      <p:graphicFrame>
        <p:nvGraphicFramePr>
          <p:cNvPr id="104" name="Google Shape;104;p21"/>
          <p:cNvGraphicFramePr/>
          <p:nvPr/>
        </p:nvGraphicFramePr>
        <p:xfrm>
          <a:off x="-12" y="2296700"/>
          <a:ext cx="3000000" cy="3000000"/>
        </p:xfrm>
        <a:graphic>
          <a:graphicData uri="http://schemas.openxmlformats.org/drawingml/2006/table">
            <a:tbl>
              <a:tblPr>
                <a:noFill/>
                <a:tableStyleId>{C666456A-0191-4097-99D6-155AFF4A6770}</a:tableStyleId>
              </a:tblPr>
              <a:tblGrid>
                <a:gridCol w="4688200"/>
              </a:tblGrid>
              <a:tr h="2413000">
                <a:tc>
                  <a:txBody>
                    <a:bodyPr/>
                    <a:lstStyle/>
                    <a:p>
                      <a:pPr indent="0" lvl="0" marL="0" rtl="0" algn="l">
                        <a:lnSpc>
                          <a:spcPct val="115000"/>
                        </a:lnSpc>
                        <a:spcBef>
                          <a:spcPts val="0"/>
                        </a:spcBef>
                        <a:spcAft>
                          <a:spcPts val="0"/>
                        </a:spcAft>
                        <a:buNone/>
                      </a:pPr>
                      <a:r>
                        <a:rPr lang="en" sz="950">
                          <a:solidFill>
                            <a:srgbClr val="585260"/>
                          </a:solidFill>
                          <a:highlight>
                            <a:srgbClr val="EFECF4"/>
                          </a:highlight>
                          <a:latin typeface="Consolas"/>
                          <a:ea typeface="Consolas"/>
                          <a:cs typeface="Consolas"/>
                          <a:sym typeface="Consolas"/>
                        </a:rPr>
                        <a:t># step 2: train model</a:t>
                      </a:r>
                      <a:br>
                        <a:rPr lang="en" sz="950">
                          <a:solidFill>
                            <a:srgbClr val="585260"/>
                          </a:solidFill>
                          <a:highlight>
                            <a:srgbClr val="EFECF4"/>
                          </a:highlight>
                          <a:latin typeface="Consolas"/>
                          <a:ea typeface="Consolas"/>
                          <a:cs typeface="Consolas"/>
                          <a:sym typeface="Consolas"/>
                        </a:rPr>
                      </a:br>
                      <a:r>
                        <a:rPr lang="en" sz="950">
                          <a:solidFill>
                            <a:srgbClr val="955AE7"/>
                          </a:solidFill>
                          <a:highlight>
                            <a:srgbClr val="EFECF4"/>
                          </a:highlight>
                          <a:latin typeface="Consolas"/>
                          <a:ea typeface="Consolas"/>
                          <a:cs typeface="Consolas"/>
                          <a:sym typeface="Consolas"/>
                        </a:rPr>
                        <a:t>from</a:t>
                      </a:r>
                      <a:r>
                        <a:rPr lang="en" sz="950">
                          <a:solidFill>
                            <a:srgbClr val="585260"/>
                          </a:solidFill>
                          <a:highlight>
                            <a:srgbClr val="EFECF4"/>
                          </a:highlight>
                          <a:latin typeface="Consolas"/>
                          <a:ea typeface="Consolas"/>
                          <a:cs typeface="Consolas"/>
                          <a:sym typeface="Consolas"/>
                        </a:rPr>
                        <a:t> tqdm </a:t>
                      </a:r>
                      <a:r>
                        <a:rPr lang="en" sz="950">
                          <a:solidFill>
                            <a:srgbClr val="955AE7"/>
                          </a:solidFill>
                          <a:highlight>
                            <a:srgbClr val="EFECF4"/>
                          </a:highlight>
                          <a:latin typeface="Consolas"/>
                          <a:ea typeface="Consolas"/>
                          <a:cs typeface="Consolas"/>
                          <a:sym typeface="Consolas"/>
                        </a:rPr>
                        <a:t>import</a:t>
                      </a:r>
                      <a:r>
                        <a:rPr lang="en" sz="950">
                          <a:solidFill>
                            <a:srgbClr val="585260"/>
                          </a:solidFill>
                          <a:highlight>
                            <a:srgbClr val="EFECF4"/>
                          </a:highlight>
                          <a:latin typeface="Consolas"/>
                          <a:ea typeface="Consolas"/>
                          <a:cs typeface="Consolas"/>
                          <a:sym typeface="Consolas"/>
                        </a:rPr>
                        <a:t> tqdm, trange</a:t>
                      </a:r>
                      <a:br>
                        <a:rPr lang="en" sz="950">
                          <a:solidFill>
                            <a:srgbClr val="585260"/>
                          </a:solidFill>
                          <a:highlight>
                            <a:srgbClr val="EFECF4"/>
                          </a:highlight>
                          <a:latin typeface="Consolas"/>
                          <a:ea typeface="Consolas"/>
                          <a:cs typeface="Consolas"/>
                          <a:sym typeface="Consolas"/>
                        </a:rPr>
                      </a:br>
                      <a:r>
                        <a:rPr lang="en" sz="950">
                          <a:solidFill>
                            <a:srgbClr val="955AE7"/>
                          </a:solidFill>
                          <a:highlight>
                            <a:srgbClr val="EFECF4"/>
                          </a:highlight>
                          <a:latin typeface="Consolas"/>
                          <a:ea typeface="Consolas"/>
                          <a:cs typeface="Consolas"/>
                          <a:sym typeface="Consolas"/>
                        </a:rPr>
                        <a:t>for</a:t>
                      </a:r>
                      <a:r>
                        <a:rPr lang="en" sz="950">
                          <a:solidFill>
                            <a:srgbClr val="585260"/>
                          </a:solidFill>
                          <a:highlight>
                            <a:srgbClr val="EFECF4"/>
                          </a:highlight>
                          <a:latin typeface="Consolas"/>
                          <a:ea typeface="Consolas"/>
                          <a:cs typeface="Consolas"/>
                          <a:sym typeface="Consolas"/>
                        </a:rPr>
                        <a:t> i </a:t>
                      </a:r>
                      <a:r>
                        <a:rPr lang="en" sz="950">
                          <a:solidFill>
                            <a:srgbClr val="955AE7"/>
                          </a:solidFill>
                          <a:highlight>
                            <a:srgbClr val="EFECF4"/>
                          </a:highlight>
                          <a:latin typeface="Consolas"/>
                          <a:ea typeface="Consolas"/>
                          <a:cs typeface="Consolas"/>
                          <a:sym typeface="Consolas"/>
                        </a:rPr>
                        <a:t>in</a:t>
                      </a:r>
                      <a:r>
                        <a:rPr lang="en" sz="950">
                          <a:solidFill>
                            <a:srgbClr val="585260"/>
                          </a:solidFill>
                          <a:highlight>
                            <a:srgbClr val="EFECF4"/>
                          </a:highlight>
                          <a:latin typeface="Consolas"/>
                          <a:ea typeface="Consolas"/>
                          <a:cs typeface="Consolas"/>
                          <a:sym typeface="Consolas"/>
                        </a:rPr>
                        <a:t> trange(epochs, unit=</a:t>
                      </a:r>
                      <a:r>
                        <a:rPr lang="en" sz="950">
                          <a:solidFill>
                            <a:srgbClr val="2A9292"/>
                          </a:solidFill>
                          <a:highlight>
                            <a:srgbClr val="EFECF4"/>
                          </a:highlight>
                          <a:latin typeface="Consolas"/>
                          <a:ea typeface="Consolas"/>
                          <a:cs typeface="Consolas"/>
                          <a:sym typeface="Consolas"/>
                        </a:rPr>
                        <a:t>"epoch"</a:t>
                      </a:r>
                      <a:r>
                        <a:rPr lang="en" sz="950">
                          <a:solidFill>
                            <a:srgbClr val="585260"/>
                          </a:solidFill>
                          <a:highlight>
                            <a:srgbClr val="EFECF4"/>
                          </a:highlight>
                          <a:latin typeface="Consolas"/>
                          <a:ea typeface="Consolas"/>
                          <a:cs typeface="Consolas"/>
                          <a:sym typeface="Consolas"/>
                        </a:rPr>
                        <a:t>, desc=</a:t>
                      </a:r>
                      <a:r>
                        <a:rPr lang="en" sz="950">
                          <a:solidFill>
                            <a:srgbClr val="2A9292"/>
                          </a:solidFill>
                          <a:highlight>
                            <a:srgbClr val="EFECF4"/>
                          </a:highlight>
                          <a:latin typeface="Consolas"/>
                          <a:ea typeface="Consolas"/>
                          <a:cs typeface="Consolas"/>
                          <a:sym typeface="Consolas"/>
                        </a:rPr>
                        <a:t>"Train"</a:t>
                      </a:r>
                      <a:r>
                        <a:rPr lang="en" sz="950">
                          <a:solidFill>
                            <a:srgbClr val="585260"/>
                          </a:solidFill>
                          <a:highlight>
                            <a:srgbClr val="EFECF4"/>
                          </a:highlight>
                          <a:latin typeface="Consolas"/>
                          <a:ea typeface="Consolas"/>
                          <a:cs typeface="Consolas"/>
                          <a:sym typeface="Consolas"/>
                        </a:rPr>
                        <a:t>):</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model.train()</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a:t>
                      </a:r>
                      <a:r>
                        <a:rPr lang="en" sz="950">
                          <a:solidFill>
                            <a:srgbClr val="955AE7"/>
                          </a:solidFill>
                          <a:highlight>
                            <a:srgbClr val="EFECF4"/>
                          </a:highlight>
                          <a:latin typeface="Consolas"/>
                          <a:ea typeface="Consolas"/>
                          <a:cs typeface="Consolas"/>
                          <a:sym typeface="Consolas"/>
                        </a:rPr>
                        <a:t>with</a:t>
                      </a:r>
                      <a:r>
                        <a:rPr lang="en" sz="950">
                          <a:solidFill>
                            <a:srgbClr val="585260"/>
                          </a:solidFill>
                          <a:highlight>
                            <a:srgbClr val="EFECF4"/>
                          </a:highlight>
                          <a:latin typeface="Consolas"/>
                          <a:ea typeface="Consolas"/>
                          <a:cs typeface="Consolas"/>
                          <a:sym typeface="Consolas"/>
                        </a:rPr>
                        <a:t> tqdm(train_loader, desc=</a:t>
                      </a:r>
                      <a:r>
                        <a:rPr lang="en" sz="950">
                          <a:solidFill>
                            <a:srgbClr val="2A9292"/>
                          </a:solidFill>
                          <a:highlight>
                            <a:srgbClr val="EFECF4"/>
                          </a:highlight>
                          <a:latin typeface="Consolas"/>
                          <a:ea typeface="Consolas"/>
                          <a:cs typeface="Consolas"/>
                          <a:sym typeface="Consolas"/>
                        </a:rPr>
                        <a:t>"Train"</a:t>
                      </a:r>
                      <a:r>
                        <a:rPr lang="en" sz="950">
                          <a:solidFill>
                            <a:srgbClr val="585260"/>
                          </a:solidFill>
                          <a:highlight>
                            <a:srgbClr val="EFECF4"/>
                          </a:highlight>
                          <a:latin typeface="Consolas"/>
                          <a:ea typeface="Consolas"/>
                          <a:cs typeface="Consolas"/>
                          <a:sym typeface="Consolas"/>
                        </a:rPr>
                        <a:t>) </a:t>
                      </a:r>
                      <a:r>
                        <a:rPr lang="en" sz="950">
                          <a:solidFill>
                            <a:srgbClr val="955AE7"/>
                          </a:solidFill>
                          <a:highlight>
                            <a:srgbClr val="EFECF4"/>
                          </a:highlight>
                          <a:latin typeface="Consolas"/>
                          <a:ea typeface="Consolas"/>
                          <a:cs typeface="Consolas"/>
                          <a:sym typeface="Consolas"/>
                        </a:rPr>
                        <a:t>as</a:t>
                      </a:r>
                      <a:r>
                        <a:rPr lang="en" sz="950">
                          <a:solidFill>
                            <a:srgbClr val="585260"/>
                          </a:solidFill>
                          <a:highlight>
                            <a:srgbClr val="EFECF4"/>
                          </a:highlight>
                          <a:latin typeface="Consolas"/>
                          <a:ea typeface="Consolas"/>
                          <a:cs typeface="Consolas"/>
                          <a:sym typeface="Consolas"/>
                        </a:rPr>
                        <a:t> tbatch:</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a:t>
                      </a:r>
                      <a:r>
                        <a:rPr lang="en" sz="950">
                          <a:solidFill>
                            <a:srgbClr val="955AE7"/>
                          </a:solidFill>
                          <a:highlight>
                            <a:srgbClr val="EFECF4"/>
                          </a:highlight>
                          <a:latin typeface="Consolas"/>
                          <a:ea typeface="Consolas"/>
                          <a:cs typeface="Consolas"/>
                          <a:sym typeface="Consolas"/>
                        </a:rPr>
                        <a:t>for</a:t>
                      </a:r>
                      <a:r>
                        <a:rPr lang="en" sz="950">
                          <a:solidFill>
                            <a:srgbClr val="585260"/>
                          </a:solidFill>
                          <a:highlight>
                            <a:srgbClr val="EFECF4"/>
                          </a:highlight>
                          <a:latin typeface="Consolas"/>
                          <a:ea typeface="Consolas"/>
                          <a:cs typeface="Consolas"/>
                          <a:sym typeface="Consolas"/>
                        </a:rPr>
                        <a:t> i, (samples, targets) </a:t>
                      </a:r>
                      <a:r>
                        <a:rPr lang="en" sz="950">
                          <a:solidFill>
                            <a:srgbClr val="955AE7"/>
                          </a:solidFill>
                          <a:highlight>
                            <a:srgbClr val="EFECF4"/>
                          </a:highlight>
                          <a:latin typeface="Consolas"/>
                          <a:ea typeface="Consolas"/>
                          <a:cs typeface="Consolas"/>
                          <a:sym typeface="Consolas"/>
                        </a:rPr>
                        <a:t>in</a:t>
                      </a:r>
                      <a:r>
                        <a:rPr lang="en" sz="950">
                          <a:solidFill>
                            <a:srgbClr val="585260"/>
                          </a:solidFill>
                          <a:highlight>
                            <a:srgbClr val="EFECF4"/>
                          </a:highlight>
                          <a:latin typeface="Consolas"/>
                          <a:ea typeface="Consolas"/>
                          <a:cs typeface="Consolas"/>
                          <a:sym typeface="Consolas"/>
                        </a:rPr>
                        <a:t> enumerate(tbatch):</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samples = samples.to(device)</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targets = targets.to(device)</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model.zero_grad()</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predictions, _ = model(samples.transpose(</a:t>
                      </a:r>
                      <a:r>
                        <a:rPr lang="en" sz="950">
                          <a:solidFill>
                            <a:srgbClr val="AA573C"/>
                          </a:solidFill>
                          <a:highlight>
                            <a:srgbClr val="EFECF4"/>
                          </a:highlight>
                          <a:latin typeface="Consolas"/>
                          <a:ea typeface="Consolas"/>
                          <a:cs typeface="Consolas"/>
                          <a:sym typeface="Consolas"/>
                        </a:rPr>
                        <a:t>0</a:t>
                      </a:r>
                      <a:r>
                        <a:rPr lang="en" sz="950">
                          <a:solidFill>
                            <a:srgbClr val="585260"/>
                          </a:solidFill>
                          <a:highlight>
                            <a:srgbClr val="EFECF4"/>
                          </a:highlight>
                          <a:latin typeface="Consolas"/>
                          <a:ea typeface="Consolas"/>
                          <a:cs typeface="Consolas"/>
                          <a:sym typeface="Consolas"/>
                        </a:rPr>
                        <a:t>, </a:t>
                      </a:r>
                      <a:r>
                        <a:rPr lang="en" sz="950">
                          <a:solidFill>
                            <a:srgbClr val="AA573C"/>
                          </a:solidFill>
                          <a:highlight>
                            <a:srgbClr val="EFECF4"/>
                          </a:highlight>
                          <a:latin typeface="Consolas"/>
                          <a:ea typeface="Consolas"/>
                          <a:cs typeface="Consolas"/>
                          <a:sym typeface="Consolas"/>
                        </a:rPr>
                        <a:t>1</a:t>
                      </a:r>
                      <a:r>
                        <a:rPr lang="en" sz="950">
                          <a:solidFill>
                            <a:srgbClr val="585260"/>
                          </a:solidFill>
                          <a:highlight>
                            <a:srgbClr val="EFECF4"/>
                          </a:highlight>
                          <a:latin typeface="Consolas"/>
                          <a:ea typeface="Consolas"/>
                          <a:cs typeface="Consolas"/>
                          <a:sym typeface="Consolas"/>
                        </a:rPr>
                        <a:t>))</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loss = criterion(predictions.squeeze(), targets.float())</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loss.backward()</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torch.nn.utils.clip_grad_norm_(model.parameters(), </a:t>
                      </a:r>
                      <a:r>
                        <a:rPr lang="en" sz="950">
                          <a:solidFill>
                            <a:srgbClr val="AA573C"/>
                          </a:solidFill>
                          <a:highlight>
                            <a:srgbClr val="EFECF4"/>
                          </a:highlight>
                          <a:latin typeface="Consolas"/>
                          <a:ea typeface="Consolas"/>
                          <a:cs typeface="Consolas"/>
                          <a:sym typeface="Consolas"/>
                        </a:rPr>
                        <a:t>5</a:t>
                      </a:r>
                      <a:r>
                        <a:rPr lang="en" sz="950">
                          <a:solidFill>
                            <a:srgbClr val="585260"/>
                          </a:solidFill>
                          <a:highlight>
                            <a:srgbClr val="EFECF4"/>
                          </a:highlight>
                          <a:latin typeface="Consolas"/>
                          <a:ea typeface="Consolas"/>
                          <a:cs typeface="Consolas"/>
                          <a:sym typeface="Consolas"/>
                        </a:rPr>
                        <a:t>)</a:t>
                      </a:r>
                      <a:br>
                        <a:rPr lang="en" sz="950">
                          <a:solidFill>
                            <a:srgbClr val="585260"/>
                          </a:solidFill>
                          <a:highlight>
                            <a:srgbClr val="EFECF4"/>
                          </a:highlight>
                          <a:latin typeface="Consolas"/>
                          <a:ea typeface="Consolas"/>
                          <a:cs typeface="Consolas"/>
                          <a:sym typeface="Consolas"/>
                        </a:rPr>
                      </a:br>
                      <a:r>
                        <a:rPr lang="en" sz="950">
                          <a:solidFill>
                            <a:srgbClr val="585260"/>
                          </a:solidFill>
                          <a:highlight>
                            <a:srgbClr val="EFECF4"/>
                          </a:highlight>
                          <a:latin typeface="Consolas"/>
                          <a:ea typeface="Consolas"/>
                          <a:cs typeface="Consolas"/>
                          <a:sym typeface="Consolas"/>
                        </a:rPr>
                        <a:t>            optimizer.step()</a:t>
                      </a:r>
                      <a:endParaRPr sz="950">
                        <a:solidFill>
                          <a:srgbClr val="5F5E4E"/>
                        </a:solidFill>
                        <a:highlight>
                          <a:srgbClr val="F4F3EC"/>
                        </a:highlight>
                        <a:latin typeface="Consolas"/>
                        <a:ea typeface="Consolas"/>
                        <a:cs typeface="Consolas"/>
                        <a:sym typeface="Consolas"/>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CF4"/>
                    </a:solidFill>
                  </a:tcPr>
                </a:tc>
              </a:tr>
            </a:tbl>
          </a:graphicData>
        </a:graphic>
      </p:graphicFrame>
      <p:graphicFrame>
        <p:nvGraphicFramePr>
          <p:cNvPr id="105" name="Google Shape;105;p21"/>
          <p:cNvGraphicFramePr/>
          <p:nvPr/>
        </p:nvGraphicFramePr>
        <p:xfrm>
          <a:off x="4572000" y="2287175"/>
          <a:ext cx="3000000" cy="3000000"/>
        </p:xfrm>
        <a:graphic>
          <a:graphicData uri="http://schemas.openxmlformats.org/drawingml/2006/table">
            <a:tbl>
              <a:tblPr>
                <a:noFill/>
                <a:tableStyleId>{C666456A-0191-4097-99D6-155AFF4A6770}</a:tableStyleId>
              </a:tblPr>
              <a:tblGrid>
                <a:gridCol w="4572000"/>
              </a:tblGrid>
              <a:tr h="2393950">
                <a:tc>
                  <a:txBody>
                    <a:bodyPr/>
                    <a:lstStyle/>
                    <a:p>
                      <a:pPr indent="0" lvl="0" marL="0" rtl="0" algn="l">
                        <a:lnSpc>
                          <a:spcPct val="115000"/>
                        </a:lnSpc>
                        <a:spcBef>
                          <a:spcPts val="0"/>
                        </a:spcBef>
                        <a:spcAft>
                          <a:spcPts val="0"/>
                        </a:spcAft>
                        <a:buNone/>
                      </a:pPr>
                      <a:r>
                        <a:rPr lang="en" sz="850">
                          <a:solidFill>
                            <a:schemeClr val="dk1"/>
                          </a:solidFill>
                          <a:highlight>
                            <a:srgbClr val="EFECF4"/>
                          </a:highlight>
                          <a:latin typeface="Consolas"/>
                          <a:ea typeface="Consolas"/>
                          <a:cs typeface="Consolas"/>
                          <a:sym typeface="Consolas"/>
                        </a:rPr>
                        <a:t># step 3: evaluate model</a:t>
                      </a:r>
                      <a:endParaRPr sz="850">
                        <a:solidFill>
                          <a:schemeClr val="dk1"/>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850">
                          <a:solidFill>
                            <a:srgbClr val="955AE7"/>
                          </a:solidFill>
                          <a:highlight>
                            <a:srgbClr val="EFECF4"/>
                          </a:highlight>
                          <a:latin typeface="Consolas"/>
                          <a:ea typeface="Consolas"/>
                          <a:cs typeface="Consolas"/>
                          <a:sym typeface="Consolas"/>
                        </a:rPr>
                        <a:t>def</a:t>
                      </a:r>
                      <a:r>
                        <a:rPr lang="en" sz="850">
                          <a:solidFill>
                            <a:srgbClr val="585260"/>
                          </a:solidFill>
                          <a:highlight>
                            <a:srgbClr val="EFECF4"/>
                          </a:highlight>
                          <a:latin typeface="Consolas"/>
                          <a:ea typeface="Consolas"/>
                          <a:cs typeface="Consolas"/>
                          <a:sym typeface="Consolas"/>
                        </a:rPr>
                        <a:t> </a:t>
                      </a:r>
                      <a:r>
                        <a:rPr lang="en" sz="850">
                          <a:solidFill>
                            <a:srgbClr val="576DDB"/>
                          </a:solidFill>
                          <a:highlight>
                            <a:srgbClr val="EFECF4"/>
                          </a:highlight>
                          <a:latin typeface="Consolas"/>
                          <a:ea typeface="Consolas"/>
                          <a:cs typeface="Consolas"/>
                          <a:sym typeface="Consolas"/>
                        </a:rPr>
                        <a:t>test</a:t>
                      </a:r>
                      <a:r>
                        <a:rPr lang="en" sz="850">
                          <a:solidFill>
                            <a:srgbClr val="AA573C"/>
                          </a:solidFill>
                          <a:highlight>
                            <a:srgbClr val="EFECF4"/>
                          </a:highlight>
                          <a:latin typeface="Consolas"/>
                          <a:ea typeface="Consolas"/>
                          <a:cs typeface="Consolas"/>
                          <a:sym typeface="Consolas"/>
                        </a:rPr>
                        <a:t>(model, val_loader)</a:t>
                      </a:r>
                      <a:r>
                        <a:rPr lang="en" sz="850">
                          <a:solidFill>
                            <a:srgbClr val="585260"/>
                          </a:solidFill>
                          <a:highlight>
                            <a:srgbClr val="EFECF4"/>
                          </a:highlight>
                          <a:latin typeface="Consolas"/>
                          <a:ea typeface="Consolas"/>
                          <a:cs typeface="Consolas"/>
                          <a:sym typeface="Consolas"/>
                        </a:rPr>
                        <a:t>:</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model.eval()</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a:t>
                      </a:r>
                      <a:r>
                        <a:rPr lang="en" sz="850">
                          <a:solidFill>
                            <a:srgbClr val="955AE7"/>
                          </a:solidFill>
                          <a:highlight>
                            <a:srgbClr val="EFECF4"/>
                          </a:highlight>
                          <a:latin typeface="Consolas"/>
                          <a:ea typeface="Consolas"/>
                          <a:cs typeface="Consolas"/>
                          <a:sym typeface="Consolas"/>
                        </a:rPr>
                        <a:t>with</a:t>
                      </a:r>
                      <a:r>
                        <a:rPr lang="en" sz="850">
                          <a:solidFill>
                            <a:srgbClr val="585260"/>
                          </a:solidFill>
                          <a:highlight>
                            <a:srgbClr val="EFECF4"/>
                          </a:highlight>
                          <a:latin typeface="Consolas"/>
                          <a:ea typeface="Consolas"/>
                          <a:cs typeface="Consolas"/>
                          <a:sym typeface="Consolas"/>
                        </a:rPr>
                        <a:t> torch.no_grad():</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n_correct = </a:t>
                      </a:r>
                      <a:r>
                        <a:rPr lang="en" sz="850">
                          <a:solidFill>
                            <a:srgbClr val="AA573C"/>
                          </a:solidFill>
                          <a:highlight>
                            <a:srgbClr val="EFECF4"/>
                          </a:highlight>
                          <a:latin typeface="Consolas"/>
                          <a:ea typeface="Consolas"/>
                          <a:cs typeface="Consolas"/>
                          <a:sym typeface="Consolas"/>
                        </a:rPr>
                        <a:t>0</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n_samples = </a:t>
                      </a:r>
                      <a:r>
                        <a:rPr lang="en" sz="850">
                          <a:solidFill>
                            <a:srgbClr val="AA573C"/>
                          </a:solidFill>
                          <a:highlight>
                            <a:srgbClr val="EFECF4"/>
                          </a:highlight>
                          <a:latin typeface="Consolas"/>
                          <a:ea typeface="Consolas"/>
                          <a:cs typeface="Consolas"/>
                          <a:sym typeface="Consolas"/>
                        </a:rPr>
                        <a:t>0</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a:t>
                      </a:r>
                      <a:r>
                        <a:rPr lang="en" sz="850">
                          <a:solidFill>
                            <a:srgbClr val="955AE7"/>
                          </a:solidFill>
                          <a:highlight>
                            <a:srgbClr val="EFECF4"/>
                          </a:highlight>
                          <a:latin typeface="Consolas"/>
                          <a:ea typeface="Consolas"/>
                          <a:cs typeface="Consolas"/>
                          <a:sym typeface="Consolas"/>
                        </a:rPr>
                        <a:t>with</a:t>
                      </a:r>
                      <a:r>
                        <a:rPr lang="en" sz="850">
                          <a:solidFill>
                            <a:srgbClr val="585260"/>
                          </a:solidFill>
                          <a:highlight>
                            <a:srgbClr val="EFECF4"/>
                          </a:highlight>
                          <a:latin typeface="Consolas"/>
                          <a:ea typeface="Consolas"/>
                          <a:cs typeface="Consolas"/>
                          <a:sym typeface="Consolas"/>
                        </a:rPr>
                        <a:t> tqdm(val_loader, desc=</a:t>
                      </a:r>
                      <a:r>
                        <a:rPr lang="en" sz="850">
                          <a:solidFill>
                            <a:srgbClr val="2A9292"/>
                          </a:solidFill>
                          <a:highlight>
                            <a:srgbClr val="EFECF4"/>
                          </a:highlight>
                          <a:latin typeface="Consolas"/>
                          <a:ea typeface="Consolas"/>
                          <a:cs typeface="Consolas"/>
                          <a:sym typeface="Consolas"/>
                        </a:rPr>
                        <a:t>"Valid"</a:t>
                      </a:r>
                      <a:r>
                        <a:rPr lang="en" sz="850">
                          <a:solidFill>
                            <a:srgbClr val="585260"/>
                          </a:solidFill>
                          <a:highlight>
                            <a:srgbClr val="EFECF4"/>
                          </a:highlight>
                          <a:latin typeface="Consolas"/>
                          <a:ea typeface="Consolas"/>
                          <a:cs typeface="Consolas"/>
                          <a:sym typeface="Consolas"/>
                        </a:rPr>
                        <a:t>) </a:t>
                      </a:r>
                      <a:r>
                        <a:rPr lang="en" sz="850">
                          <a:solidFill>
                            <a:srgbClr val="955AE7"/>
                          </a:solidFill>
                          <a:highlight>
                            <a:srgbClr val="EFECF4"/>
                          </a:highlight>
                          <a:latin typeface="Consolas"/>
                          <a:ea typeface="Consolas"/>
                          <a:cs typeface="Consolas"/>
                          <a:sym typeface="Consolas"/>
                        </a:rPr>
                        <a:t>as</a:t>
                      </a:r>
                      <a:r>
                        <a:rPr lang="en" sz="850">
                          <a:solidFill>
                            <a:srgbClr val="585260"/>
                          </a:solidFill>
                          <a:highlight>
                            <a:srgbClr val="EFECF4"/>
                          </a:highlight>
                          <a:latin typeface="Consolas"/>
                          <a:ea typeface="Consolas"/>
                          <a:cs typeface="Consolas"/>
                          <a:sym typeface="Consolas"/>
                        </a:rPr>
                        <a:t> tbatch:</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a:t>
                      </a:r>
                      <a:r>
                        <a:rPr lang="en" sz="850">
                          <a:solidFill>
                            <a:srgbClr val="955AE7"/>
                          </a:solidFill>
                          <a:highlight>
                            <a:srgbClr val="EFECF4"/>
                          </a:highlight>
                          <a:latin typeface="Consolas"/>
                          <a:ea typeface="Consolas"/>
                          <a:cs typeface="Consolas"/>
                          <a:sym typeface="Consolas"/>
                        </a:rPr>
                        <a:t>for</a:t>
                      </a:r>
                      <a:r>
                        <a:rPr lang="en" sz="850">
                          <a:solidFill>
                            <a:srgbClr val="585260"/>
                          </a:solidFill>
                          <a:highlight>
                            <a:srgbClr val="EFECF4"/>
                          </a:highlight>
                          <a:latin typeface="Consolas"/>
                          <a:ea typeface="Consolas"/>
                          <a:cs typeface="Consolas"/>
                          <a:sym typeface="Consolas"/>
                        </a:rPr>
                        <a:t> i, (samples, targets) </a:t>
                      </a:r>
                      <a:r>
                        <a:rPr lang="en" sz="850">
                          <a:solidFill>
                            <a:srgbClr val="955AE7"/>
                          </a:solidFill>
                          <a:highlight>
                            <a:srgbClr val="EFECF4"/>
                          </a:highlight>
                          <a:latin typeface="Consolas"/>
                          <a:ea typeface="Consolas"/>
                          <a:cs typeface="Consolas"/>
                          <a:sym typeface="Consolas"/>
                        </a:rPr>
                        <a:t>in</a:t>
                      </a:r>
                      <a:r>
                        <a:rPr lang="en" sz="850">
                          <a:solidFill>
                            <a:srgbClr val="585260"/>
                          </a:solidFill>
                          <a:highlight>
                            <a:srgbClr val="EFECF4"/>
                          </a:highlight>
                          <a:latin typeface="Consolas"/>
                          <a:ea typeface="Consolas"/>
                          <a:cs typeface="Consolas"/>
                          <a:sym typeface="Consolas"/>
                        </a:rPr>
                        <a:t> enumerate(tbatch):</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samples = samples.to(device)</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targets = targets.to(device)</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predictions, _ = model(samples.transpose(</a:t>
                      </a:r>
                      <a:r>
                        <a:rPr lang="en" sz="850">
                          <a:solidFill>
                            <a:srgbClr val="AA573C"/>
                          </a:solidFill>
                          <a:highlight>
                            <a:srgbClr val="EFECF4"/>
                          </a:highlight>
                          <a:latin typeface="Consolas"/>
                          <a:ea typeface="Consolas"/>
                          <a:cs typeface="Consolas"/>
                          <a:sym typeface="Consolas"/>
                        </a:rPr>
                        <a:t>0</a:t>
                      </a:r>
                      <a:r>
                        <a:rPr lang="en" sz="850">
                          <a:solidFill>
                            <a:srgbClr val="585260"/>
                          </a:solidFill>
                          <a:highlight>
                            <a:srgbClr val="EFECF4"/>
                          </a:highlight>
                          <a:latin typeface="Consolas"/>
                          <a:ea typeface="Consolas"/>
                          <a:cs typeface="Consolas"/>
                          <a:sym typeface="Consolas"/>
                        </a:rPr>
                        <a:t>, </a:t>
                      </a:r>
                      <a:r>
                        <a:rPr lang="en" sz="850">
                          <a:solidFill>
                            <a:srgbClr val="AA573C"/>
                          </a:solidFill>
                          <a:highlight>
                            <a:srgbClr val="EFECF4"/>
                          </a:highlight>
                          <a:latin typeface="Consolas"/>
                          <a:ea typeface="Consolas"/>
                          <a:cs typeface="Consolas"/>
                          <a:sym typeface="Consolas"/>
                        </a:rPr>
                        <a:t>1</a:t>
                      </a:r>
                      <a:r>
                        <a:rPr lang="en" sz="850">
                          <a:solidFill>
                            <a:srgbClr val="585260"/>
                          </a:solidFill>
                          <a:highlight>
                            <a:srgbClr val="EFECF4"/>
                          </a:highlight>
                          <a:latin typeface="Consolas"/>
                          <a:ea typeface="Consolas"/>
                          <a:cs typeface="Consolas"/>
                          <a:sym typeface="Consolas"/>
                        </a:rPr>
                        <a:t>))</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acc = (predictions.round().squeeze() == targets).sum().item()</a:t>
                      </a:r>
                      <a:br>
                        <a:rPr lang="en" sz="850">
                          <a:solidFill>
                            <a:srgbClr val="585260"/>
                          </a:solidFill>
                          <a:highlight>
                            <a:srgbClr val="EFECF4"/>
                          </a:highlight>
                          <a:latin typeface="Consolas"/>
                          <a:ea typeface="Consolas"/>
                          <a:cs typeface="Consolas"/>
                          <a:sym typeface="Consolas"/>
                        </a:rPr>
                      </a:br>
                      <a:r>
                        <a:rPr lang="en" sz="850">
                          <a:solidFill>
                            <a:srgbClr val="585260"/>
                          </a:solidFill>
                          <a:highlight>
                            <a:srgbClr val="EFECF4"/>
                          </a:highlight>
                          <a:latin typeface="Consolas"/>
                          <a:ea typeface="Consolas"/>
                          <a:cs typeface="Consolas"/>
                          <a:sym typeface="Consolas"/>
                        </a:rPr>
                        <a:t>            acc = acc / batch_size</a:t>
                      </a:r>
                      <a:endParaRPr sz="850">
                        <a:solidFill>
                          <a:srgbClr val="585260"/>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t/>
                      </a:r>
                      <a:endParaRPr sz="850">
                        <a:solidFill>
                          <a:srgbClr val="585260"/>
                        </a:solidFill>
                        <a:highlight>
                          <a:srgbClr val="EFECF4"/>
                        </a:highlight>
                        <a:latin typeface="Consolas"/>
                        <a:ea typeface="Consolas"/>
                        <a:cs typeface="Consolas"/>
                        <a:sym typeface="Consolas"/>
                      </a:endParaRPr>
                    </a:p>
                    <a:p>
                      <a:pPr indent="0" lvl="0" marL="0" rtl="0" algn="l">
                        <a:lnSpc>
                          <a:spcPct val="115000"/>
                        </a:lnSpc>
                        <a:spcBef>
                          <a:spcPts val="0"/>
                        </a:spcBef>
                        <a:spcAft>
                          <a:spcPts val="0"/>
                        </a:spcAft>
                        <a:buNone/>
                      </a:pPr>
                      <a:r>
                        <a:rPr lang="en" sz="850">
                          <a:solidFill>
                            <a:srgbClr val="585260"/>
                          </a:solidFill>
                          <a:highlight>
                            <a:srgbClr val="EFECF4"/>
                          </a:highlight>
                          <a:latin typeface="Consolas"/>
                          <a:ea typeface="Consolas"/>
                          <a:cs typeface="Consolas"/>
                          <a:sym typeface="Consolas"/>
                        </a:rPr>
                        <a:t>test(model, val_loader)</a:t>
                      </a:r>
                      <a:endParaRPr sz="850">
                        <a:solidFill>
                          <a:srgbClr val="585260"/>
                        </a:solidFill>
                        <a:highlight>
                          <a:srgbClr val="EFECF4"/>
                        </a:highlight>
                        <a:latin typeface="Consolas"/>
                        <a:ea typeface="Consolas"/>
                        <a:cs typeface="Consolas"/>
                        <a:sym typeface="Consolas"/>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EFECF4"/>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